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Lst>
  <p:notesMasterIdLst>
    <p:notesMasterId r:id="rId58"/>
  </p:notesMasterIdLst>
  <p:sldIdLst>
    <p:sldId id="318" r:id="rId3"/>
    <p:sldId id="256" r:id="rId4"/>
    <p:sldId id="295" r:id="rId5"/>
    <p:sldId id="305" r:id="rId6"/>
    <p:sldId id="304" r:id="rId7"/>
    <p:sldId id="311" r:id="rId8"/>
    <p:sldId id="307" r:id="rId9"/>
    <p:sldId id="308" r:id="rId10"/>
    <p:sldId id="309" r:id="rId11"/>
    <p:sldId id="310" r:id="rId12"/>
    <p:sldId id="313" r:id="rId13"/>
    <p:sldId id="319" r:id="rId14"/>
    <p:sldId id="320" r:id="rId15"/>
    <p:sldId id="312" r:id="rId16"/>
    <p:sldId id="263" r:id="rId17"/>
    <p:sldId id="288" r:id="rId18"/>
    <p:sldId id="289" r:id="rId19"/>
    <p:sldId id="290" r:id="rId20"/>
    <p:sldId id="291" r:id="rId21"/>
    <p:sldId id="292" r:id="rId22"/>
    <p:sldId id="293" r:id="rId23"/>
    <p:sldId id="294" r:id="rId24"/>
    <p:sldId id="268" r:id="rId25"/>
    <p:sldId id="280" r:id="rId26"/>
    <p:sldId id="281" r:id="rId27"/>
    <p:sldId id="282" r:id="rId28"/>
    <p:sldId id="283" r:id="rId29"/>
    <p:sldId id="264" r:id="rId30"/>
    <p:sldId id="285" r:id="rId31"/>
    <p:sldId id="286" r:id="rId32"/>
    <p:sldId id="299" r:id="rId33"/>
    <p:sldId id="300" r:id="rId34"/>
    <p:sldId id="301" r:id="rId35"/>
    <p:sldId id="321" r:id="rId36"/>
    <p:sldId id="327" r:id="rId37"/>
    <p:sldId id="323" r:id="rId38"/>
    <p:sldId id="324" r:id="rId39"/>
    <p:sldId id="328" r:id="rId40"/>
    <p:sldId id="329" r:id="rId41"/>
    <p:sldId id="330" r:id="rId42"/>
    <p:sldId id="331" r:id="rId43"/>
    <p:sldId id="332" r:id="rId44"/>
    <p:sldId id="314" r:id="rId45"/>
    <p:sldId id="262" r:id="rId46"/>
    <p:sldId id="265" r:id="rId47"/>
    <p:sldId id="267" r:id="rId48"/>
    <p:sldId id="284" r:id="rId49"/>
    <p:sldId id="296" r:id="rId50"/>
    <p:sldId id="297" r:id="rId51"/>
    <p:sldId id="302" r:id="rId52"/>
    <p:sldId id="303" r:id="rId53"/>
    <p:sldId id="270" r:id="rId54"/>
    <p:sldId id="315" r:id="rId55"/>
    <p:sldId id="278" r:id="rId56"/>
    <p:sldId id="316" r:id="rId57"/>
  </p:sldIdLst>
  <p:sldSz cx="9144000" cy="6858000" type="screen4x3"/>
  <p:notesSz cx="6858000" cy="9144000"/>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2974" autoAdjust="0"/>
  </p:normalViewPr>
  <p:slideViewPr>
    <p:cSldViewPr snapToGrid="0">
      <p:cViewPr varScale="1">
        <p:scale>
          <a:sx n="106" d="100"/>
          <a:sy n="106" d="100"/>
        </p:scale>
        <p:origin x="17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C102A-38F5-4A28-B093-7C7AEB7703D0}" type="datetimeFigureOut">
              <a:rPr lang="de-DE" smtClean="0"/>
              <a:t>26.08.2016</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C361-A135-40C8-8C24-F6137B23DF1E}" type="slidenum">
              <a:rPr lang="de-DE" smtClean="0"/>
              <a:t>‹Nr.›</a:t>
            </a:fld>
            <a:endParaRPr lang="de-DE"/>
          </a:p>
        </p:txBody>
      </p:sp>
    </p:spTree>
    <p:extLst>
      <p:ext uri="{BB962C8B-B14F-4D97-AF65-F5344CB8AC3E}">
        <p14:creationId xmlns:p14="http://schemas.microsoft.com/office/powerpoint/2010/main" val="57045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Unterschiedliche</a:t>
            </a:r>
            <a:r>
              <a:rPr lang="en-US" dirty="0"/>
              <a:t> </a:t>
            </a:r>
            <a:r>
              <a:rPr lang="en-US" dirty="0" err="1"/>
              <a:t>Anforderungen</a:t>
            </a:r>
            <a:r>
              <a:rPr lang="en-US" dirty="0"/>
              <a:t> in </a:t>
            </a:r>
            <a:r>
              <a:rPr lang="en-US" dirty="0" err="1"/>
              <a:t>unterschiedlicher</a:t>
            </a:r>
            <a:r>
              <a:rPr lang="en-US" baseline="0" dirty="0"/>
              <a:t> </a:t>
            </a:r>
            <a:r>
              <a:rPr lang="en-US" baseline="0" dirty="0" err="1"/>
              <a:t>Sicht</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393457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Kernaussage</a:t>
            </a:r>
            <a:r>
              <a:rPr lang="en-US" dirty="0"/>
              <a:t>: </a:t>
            </a:r>
            <a:r>
              <a:rPr lang="en-US" dirty="0" err="1"/>
              <a:t>Qualität</a:t>
            </a:r>
            <a:r>
              <a:rPr lang="en-US" baseline="0" dirty="0"/>
              <a:t> von </a:t>
            </a:r>
            <a:r>
              <a:rPr lang="en-US" baseline="0" dirty="0" err="1"/>
              <a:t>Modellen</a:t>
            </a:r>
            <a:r>
              <a:rPr lang="en-US" baseline="0" dirty="0"/>
              <a:t> </a:t>
            </a:r>
            <a:r>
              <a:rPr lang="en-US" baseline="0" dirty="0" err="1"/>
              <a:t>hängt</a:t>
            </a:r>
            <a:r>
              <a:rPr lang="en-US" baseline="0" dirty="0"/>
              <a:t> von </a:t>
            </a:r>
            <a:r>
              <a:rPr lang="en-US" baseline="0" dirty="0" err="1"/>
              <a:t>der</a:t>
            </a:r>
            <a:r>
              <a:rPr lang="en-US" baseline="0" dirty="0"/>
              <a:t> </a:t>
            </a:r>
            <a:r>
              <a:rPr lang="en-US" baseline="0" dirty="0" err="1"/>
              <a:t>Entwicklungszeit</a:t>
            </a:r>
            <a:r>
              <a:rPr lang="en-US" baseline="0" dirty="0"/>
              <a:t> </a:t>
            </a:r>
            <a:r>
              <a:rPr lang="en-US" baseline="0" dirty="0" err="1"/>
              <a:t>ab</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10</a:t>
            </a:fld>
            <a:endParaRPr lang="en-US" dirty="0">
              <a:latin typeface="Arial" pitchFamily="34" charset="0"/>
            </a:endParaRPr>
          </a:p>
        </p:txBody>
      </p:sp>
    </p:spTree>
    <p:extLst>
      <p:ext uri="{BB962C8B-B14F-4D97-AF65-F5344CB8AC3E}">
        <p14:creationId xmlns:p14="http://schemas.microsoft.com/office/powerpoint/2010/main" val="247403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13</a:t>
            </a:fld>
            <a:endParaRPr lang="de-DE"/>
          </a:p>
        </p:txBody>
      </p:sp>
    </p:spTree>
    <p:extLst>
      <p:ext uri="{BB962C8B-B14F-4D97-AF65-F5344CB8AC3E}">
        <p14:creationId xmlns:p14="http://schemas.microsoft.com/office/powerpoint/2010/main" val="11346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16</a:t>
            </a:fld>
            <a:endParaRPr lang="de-DE"/>
          </a:p>
        </p:txBody>
      </p:sp>
    </p:spTree>
    <p:extLst>
      <p:ext uri="{BB962C8B-B14F-4D97-AF65-F5344CB8AC3E}">
        <p14:creationId xmlns:p14="http://schemas.microsoft.com/office/powerpoint/2010/main" val="363865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Starrkörper</a:t>
            </a:r>
            <a:r>
              <a:rPr lang="de-DE" baseline="0" dirty="0"/>
              <a:t> in MCD wird in Teileebene definiert, und nie in Baugruppeebene definiert werden kann, deshalb müssen Teile wie z.B. </a:t>
            </a:r>
            <a:r>
              <a:rPr lang="de-DE" baseline="0" dirty="0" err="1"/>
              <a:t>Typeschilder</a:t>
            </a:r>
            <a:r>
              <a:rPr lang="de-DE" baseline="0" dirty="0"/>
              <a:t> </a:t>
            </a:r>
            <a:r>
              <a:rPr lang="de-DE" baseline="0" dirty="0" err="1"/>
              <a:t>gemergt</a:t>
            </a:r>
            <a:r>
              <a:rPr lang="de-DE" baseline="0" dirty="0"/>
              <a:t> werden oder von Hand als Starrkörper definiert werden, und entsprechend verbunden</a:t>
            </a:r>
          </a:p>
          <a:p>
            <a:r>
              <a:rPr lang="de-DE" baseline="0" dirty="0"/>
              <a:t>Gelenke könnten undefiniert bleiben, Starrkörper müssen mit Teilen verknüpft werden, damit die Simulation funktionsfähig ist, wenn man ein Template benutzt</a:t>
            </a:r>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28</a:t>
            </a:fld>
            <a:endParaRPr lang="de-DE"/>
          </a:p>
        </p:txBody>
      </p:sp>
    </p:spTree>
    <p:extLst>
      <p:ext uri="{BB962C8B-B14F-4D97-AF65-F5344CB8AC3E}">
        <p14:creationId xmlns:p14="http://schemas.microsoft.com/office/powerpoint/2010/main" val="350864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203134"/>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360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spTree>
    <p:extLst>
      <p:ext uri="{BB962C8B-B14F-4D97-AF65-F5344CB8AC3E}">
        <p14:creationId xmlns:p14="http://schemas.microsoft.com/office/powerpoint/2010/main" val="5811916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48524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de-DE"/>
              <a:t>Titelmasterformat durch Klicken bearbeiten</a:t>
            </a:r>
            <a:endParaRPr lang="en-US" noProof="0" dirty="0"/>
          </a:p>
        </p:txBody>
      </p:sp>
    </p:spTree>
    <p:extLst>
      <p:ext uri="{BB962C8B-B14F-4D97-AF65-F5344CB8AC3E}">
        <p14:creationId xmlns:p14="http://schemas.microsoft.com/office/powerpoint/2010/main" val="3669737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2878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reserve="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reserve="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264525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reserve="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65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172908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138448590"/>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2600363793"/>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96044199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192650438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747991948"/>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634374560"/>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3664101922"/>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43655389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fld id="{A9D39160-6622-4657-899B-E48054115A88}" type="slidenum">
              <a:rPr lang="de-DE" smtClean="0"/>
              <a:t>‹Nr.›</a:t>
            </a:fld>
            <a:endParaRPr lang="de-DE" dirty="0"/>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5252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8693204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1500" b="1">
          <a:solidFill>
            <a:srgbClr val="000000"/>
          </a:solidFill>
          <a:latin typeface="+mj-lt"/>
          <a:ea typeface="+mj-ea"/>
          <a:cs typeface="+mj-cs"/>
        </a:defRPr>
      </a:lvl1pPr>
      <a:lvl2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2pPr>
      <a:lvl3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3pPr>
      <a:lvl4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4pPr>
      <a:lvl5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1" fontAlgn="base" hangingPunct="1">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fischerj\AppData\Local\Temp\Foto.JPG"/>
          <p:cNvPicPr>
            <a:picLocks noChangeAspect="1" noChangeArrowheads="1"/>
          </p:cNvPicPr>
          <p:nvPr/>
        </p:nvPicPr>
        <p:blipFill>
          <a:blip r:embed="rId2" cstate="email"/>
          <a:srcRect/>
          <a:stretch>
            <a:fillRect/>
          </a:stretch>
        </p:blipFill>
        <p:spPr bwMode="auto">
          <a:xfrm>
            <a:off x="0" y="0"/>
            <a:ext cx="9144000" cy="6858000"/>
          </a:xfrm>
          <a:prstGeom prst="rect">
            <a:avLst/>
          </a:prstGeom>
          <a:noFill/>
        </p:spPr>
      </p:pic>
      <p:sp>
        <p:nvSpPr>
          <p:cNvPr id="2" name="Titel 1"/>
          <p:cNvSpPr>
            <a:spLocks noGrp="1"/>
          </p:cNvSpPr>
          <p:nvPr>
            <p:ph type="ctrTitle"/>
          </p:nvPr>
        </p:nvSpPr>
        <p:spPr/>
        <p:txBody>
          <a:bodyPr/>
          <a:lstStyle/>
          <a:p>
            <a:r>
              <a:rPr lang="de-DE" dirty="0">
                <a:solidFill>
                  <a:schemeClr val="bg1"/>
                </a:solidFill>
              </a:rPr>
              <a:t>Licht ins Dunkle</a:t>
            </a:r>
            <a:r>
              <a:rPr lang="de-DE" dirty="0"/>
              <a:t> </a:t>
            </a:r>
            <a:r>
              <a:rPr lang="de-DE" dirty="0">
                <a:solidFill>
                  <a:schemeClr val="bg1"/>
                </a:solidFill>
              </a:rPr>
              <a:t>-</a:t>
            </a:r>
            <a:br>
              <a:rPr lang="de-DE" dirty="0"/>
            </a:br>
            <a:r>
              <a:rPr lang="de-DE" dirty="0"/>
              <a:t>Simulationsfähige Produktdaten für Industrie 4.0 </a:t>
            </a:r>
          </a:p>
        </p:txBody>
      </p:sp>
      <p:sp>
        <p:nvSpPr>
          <p:cNvPr id="3" name="Untertitel 2"/>
          <p:cNvSpPr>
            <a:spLocks noGrp="1"/>
          </p:cNvSpPr>
          <p:nvPr>
            <p:ph type="subTitle" idx="1"/>
          </p:nvPr>
        </p:nvSpPr>
        <p:spPr/>
        <p:txBody>
          <a:bodyPr/>
          <a:lstStyle/>
          <a:p>
            <a:r>
              <a:rPr lang="de-DE" dirty="0">
                <a:solidFill>
                  <a:schemeClr val="bg1"/>
                </a:solidFill>
              </a:rPr>
              <a:t>Fa. Schunk GmbH </a:t>
            </a:r>
          </a:p>
          <a:p>
            <a:r>
              <a:rPr lang="de-DE" dirty="0">
                <a:solidFill>
                  <a:schemeClr val="bg1"/>
                </a:solidFill>
              </a:rPr>
              <a:t>Lauffen am Neckar, 31.05.2016</a:t>
            </a:r>
          </a:p>
        </p:txBody>
      </p:sp>
      <p:grpSp>
        <p:nvGrpSpPr>
          <p:cNvPr id="6" name="Group 5"/>
          <p:cNvGrpSpPr>
            <a:grpSpLocks noChangeAspect="1"/>
          </p:cNvGrpSpPr>
          <p:nvPr/>
        </p:nvGrpSpPr>
        <p:grpSpPr bwMode="auto">
          <a:xfrm>
            <a:off x="220979" y="-120478"/>
            <a:ext cx="5483658" cy="1781638"/>
            <a:chOff x="390" y="1351"/>
            <a:chExt cx="4980" cy="1618"/>
          </a:xfrm>
        </p:grpSpPr>
        <p:sp>
          <p:nvSpPr>
            <p:cNvPr id="7"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8"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9"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0"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1"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2"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3"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4"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5"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6"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7"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8"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9"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0"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1"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2"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3"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4"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5"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6"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7"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8"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9"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0"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1"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2"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3"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4"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5"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6"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7"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8"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9"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0"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1"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2"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3"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4"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5"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6"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7"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8"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9"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0"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1"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2"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3"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4"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5"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6"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7"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8"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9"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0"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1"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2"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3"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4"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5"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6"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7"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8"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9"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0"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1"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2"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grpSp>
    </p:spTree>
    <p:extLst>
      <p:ext uri="{BB962C8B-B14F-4D97-AF65-F5344CB8AC3E}">
        <p14:creationId xmlns:p14="http://schemas.microsoft.com/office/powerpoint/2010/main" val="3991626749"/>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089159" cy="576262"/>
          </a:xfrm>
        </p:spPr>
        <p:txBody>
          <a:bodyPr/>
          <a:lstStyle/>
          <a:p>
            <a:r>
              <a:rPr lang="de-DE" dirty="0"/>
              <a:t>Modelle in einem beispielhaften Produktentstehungsprozess</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10</a:t>
            </a:fld>
            <a:endParaRPr lang="de-DE" dirty="0">
              <a:solidFill>
                <a:prstClr val="black"/>
              </a:solidFill>
            </a:endParaRPr>
          </a:p>
        </p:txBody>
      </p:sp>
      <p:sp>
        <p:nvSpPr>
          <p:cNvPr id="4" name="Textfeld 3"/>
          <p:cNvSpPr txBox="1"/>
          <p:nvPr/>
        </p:nvSpPr>
        <p:spPr>
          <a:xfrm>
            <a:off x="232012" y="5628174"/>
            <a:ext cx="2347415" cy="307777"/>
          </a:xfrm>
          <a:prstGeom prst="rect">
            <a:avLst/>
          </a:prstGeom>
          <a:noFill/>
        </p:spPr>
        <p:txBody>
          <a:bodyPr wrap="square" rtlCol="0">
            <a:spAutoFit/>
          </a:bodyPr>
          <a:lstStyle/>
          <a:p>
            <a:pPr algn="l">
              <a:spcBef>
                <a:spcPts val="0"/>
              </a:spcBef>
            </a:pPr>
            <a:r>
              <a:rPr lang="de-DE" sz="1400" b="1" dirty="0">
                <a:solidFill>
                  <a:schemeClr val="tx1"/>
                </a:solidFill>
                <a:latin typeface="+mn-lt"/>
              </a:rPr>
              <a:t>SOP: Start </a:t>
            </a:r>
            <a:r>
              <a:rPr lang="de-DE" sz="1400" b="1" dirty="0" err="1">
                <a:solidFill>
                  <a:schemeClr val="tx1"/>
                </a:solidFill>
                <a:latin typeface="+mn-lt"/>
              </a:rPr>
              <a:t>of</a:t>
            </a:r>
            <a:r>
              <a:rPr lang="de-DE" sz="1400" b="1" dirty="0">
                <a:solidFill>
                  <a:schemeClr val="tx1"/>
                </a:solidFill>
                <a:latin typeface="+mn-lt"/>
              </a:rPr>
              <a:t> </a:t>
            </a:r>
            <a:r>
              <a:rPr lang="de-DE" sz="1400" b="1" dirty="0" err="1">
                <a:solidFill>
                  <a:schemeClr val="tx1"/>
                </a:solidFill>
                <a:latin typeface="+mn-lt"/>
              </a:rPr>
              <a:t>production</a:t>
            </a:r>
            <a:endParaRPr lang="de-DE" sz="1400" b="1" dirty="0">
              <a:solidFill>
                <a:schemeClr val="tx1"/>
              </a:solidFill>
              <a:latin typeface="+mn-lt"/>
            </a:endParaRPr>
          </a:p>
        </p:txBody>
      </p:sp>
      <p:sp>
        <p:nvSpPr>
          <p:cNvPr id="45" name="Textfeld 44"/>
          <p:cNvSpPr txBox="1"/>
          <p:nvPr/>
        </p:nvSpPr>
        <p:spPr>
          <a:xfrm>
            <a:off x="293300" y="5884994"/>
            <a:ext cx="2579427" cy="307777"/>
          </a:xfrm>
          <a:prstGeom prst="rect">
            <a:avLst/>
          </a:prstGeom>
          <a:noFill/>
        </p:spPr>
        <p:txBody>
          <a:bodyPr wrap="square" rtlCol="0">
            <a:spAutoFit/>
          </a:bodyPr>
          <a:lstStyle/>
          <a:p>
            <a:pPr algn="l">
              <a:spcBef>
                <a:spcPts val="0"/>
              </a:spcBef>
            </a:pPr>
            <a:r>
              <a:rPr lang="de-DE" sz="1400" b="1" dirty="0">
                <a:solidFill>
                  <a:schemeClr val="tx1"/>
                </a:solidFill>
                <a:latin typeface="+mn-lt"/>
              </a:rPr>
              <a:t>VC: Virtual Commissioning</a:t>
            </a:r>
          </a:p>
        </p:txBody>
      </p:sp>
      <p:sp>
        <p:nvSpPr>
          <p:cNvPr id="47" name="Textfeld 46"/>
          <p:cNvSpPr txBox="1"/>
          <p:nvPr/>
        </p:nvSpPr>
        <p:spPr>
          <a:xfrm>
            <a:off x="297235" y="6133480"/>
            <a:ext cx="2156346" cy="308263"/>
          </a:xfrm>
          <a:prstGeom prst="rect">
            <a:avLst/>
          </a:prstGeom>
          <a:noFill/>
        </p:spPr>
        <p:txBody>
          <a:bodyPr wrap="square" rtlCol="0">
            <a:spAutoFit/>
          </a:bodyPr>
          <a:lstStyle/>
          <a:p>
            <a:pPr algn="l">
              <a:spcBef>
                <a:spcPts val="0"/>
              </a:spcBef>
            </a:pPr>
            <a:r>
              <a:rPr lang="de-DE" sz="1400" b="1" dirty="0">
                <a:solidFill>
                  <a:schemeClr val="tx1"/>
                </a:solidFill>
                <a:latin typeface="+mn-lt"/>
              </a:rPr>
              <a:t>CS: </a:t>
            </a:r>
            <a:r>
              <a:rPr lang="de-DE" sz="1400" b="1" dirty="0" err="1">
                <a:solidFill>
                  <a:schemeClr val="tx1"/>
                </a:solidFill>
                <a:latin typeface="+mn-lt"/>
              </a:rPr>
              <a:t>Contract</a:t>
            </a:r>
            <a:r>
              <a:rPr lang="de-DE" sz="1400" b="1" dirty="0">
                <a:solidFill>
                  <a:schemeClr val="tx1"/>
                </a:solidFill>
                <a:latin typeface="+mn-lt"/>
              </a:rPr>
              <a:t> </a:t>
            </a:r>
            <a:r>
              <a:rPr lang="de-DE" sz="1400" b="1" dirty="0" err="1">
                <a:solidFill>
                  <a:schemeClr val="tx1"/>
                </a:solidFill>
                <a:latin typeface="+mn-lt"/>
              </a:rPr>
              <a:t>Signing</a:t>
            </a:r>
            <a:endParaRPr lang="de-DE" sz="1400" b="1" dirty="0">
              <a:solidFill>
                <a:schemeClr val="tx1"/>
              </a:solidFill>
              <a:latin typeface="+mn-lt"/>
            </a:endParaRPr>
          </a:p>
        </p:txBody>
      </p:sp>
      <p:sp>
        <p:nvSpPr>
          <p:cNvPr id="48" name="Textfeld 47"/>
          <p:cNvSpPr txBox="1"/>
          <p:nvPr/>
        </p:nvSpPr>
        <p:spPr>
          <a:xfrm>
            <a:off x="5061054" y="5645097"/>
            <a:ext cx="222981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MB: Maschinenbau Abt.</a:t>
            </a:r>
          </a:p>
        </p:txBody>
      </p:sp>
      <p:sp>
        <p:nvSpPr>
          <p:cNvPr id="49" name="Textfeld 48"/>
          <p:cNvSpPr txBox="1"/>
          <p:nvPr/>
        </p:nvSpPr>
        <p:spPr>
          <a:xfrm>
            <a:off x="2831596" y="6124731"/>
            <a:ext cx="2211873" cy="307777"/>
          </a:xfrm>
          <a:prstGeom prst="rect">
            <a:avLst/>
          </a:prstGeom>
          <a:noFill/>
        </p:spPr>
        <p:txBody>
          <a:bodyPr wrap="square" rtlCol="0">
            <a:spAutoFit/>
          </a:bodyPr>
          <a:lstStyle/>
          <a:p>
            <a:pPr algn="l">
              <a:spcBef>
                <a:spcPts val="0"/>
              </a:spcBef>
            </a:pPr>
            <a:r>
              <a:rPr lang="de-DE" sz="1400" b="1" dirty="0">
                <a:solidFill>
                  <a:schemeClr val="tx1"/>
                </a:solidFill>
                <a:latin typeface="+mn-lt"/>
              </a:rPr>
              <a:t>ET: Elektrotechnik Abt.</a:t>
            </a:r>
          </a:p>
        </p:txBody>
      </p:sp>
      <p:sp>
        <p:nvSpPr>
          <p:cNvPr id="50" name="Textfeld 49"/>
          <p:cNvSpPr txBox="1"/>
          <p:nvPr/>
        </p:nvSpPr>
        <p:spPr>
          <a:xfrm>
            <a:off x="2889292" y="5877107"/>
            <a:ext cx="1032076" cy="307777"/>
          </a:xfrm>
          <a:prstGeom prst="rect">
            <a:avLst/>
          </a:prstGeom>
          <a:noFill/>
        </p:spPr>
        <p:txBody>
          <a:bodyPr wrap="square" rtlCol="0">
            <a:spAutoFit/>
          </a:bodyPr>
          <a:lstStyle/>
          <a:p>
            <a:pPr algn="l">
              <a:spcBef>
                <a:spcPts val="0"/>
              </a:spcBef>
            </a:pPr>
            <a:r>
              <a:rPr lang="de-DE" sz="1400" b="1" dirty="0">
                <a:solidFill>
                  <a:schemeClr val="tx1"/>
                </a:solidFill>
                <a:latin typeface="+mn-lt"/>
              </a:rPr>
              <a:t>IT: IT Abt.</a:t>
            </a:r>
          </a:p>
        </p:txBody>
      </p:sp>
      <p:grpSp>
        <p:nvGrpSpPr>
          <p:cNvPr id="7" name="Gruppieren 8"/>
          <p:cNvGrpSpPr/>
          <p:nvPr/>
        </p:nvGrpSpPr>
        <p:grpSpPr>
          <a:xfrm>
            <a:off x="1101970" y="1201462"/>
            <a:ext cx="7537064" cy="4169596"/>
            <a:chOff x="754473" y="1103614"/>
            <a:chExt cx="7932327" cy="4427206"/>
          </a:xfrm>
        </p:grpSpPr>
        <p:grpSp>
          <p:nvGrpSpPr>
            <p:cNvPr id="8" name="Group 56"/>
            <p:cNvGrpSpPr/>
            <p:nvPr/>
          </p:nvGrpSpPr>
          <p:grpSpPr>
            <a:xfrm>
              <a:off x="754473" y="1103614"/>
              <a:ext cx="7932327" cy="4427206"/>
              <a:chOff x="755576" y="747824"/>
              <a:chExt cx="7993536" cy="5499384"/>
            </a:xfrm>
          </p:grpSpPr>
          <p:cxnSp>
            <p:nvCxnSpPr>
              <p:cNvPr id="129" name="Straight Arrow Connector 5"/>
              <p:cNvCxnSpPr/>
              <p:nvPr/>
            </p:nvCxnSpPr>
            <p:spPr>
              <a:xfrm>
                <a:off x="755576" y="5589240"/>
                <a:ext cx="7848872" cy="0"/>
              </a:xfrm>
              <a:prstGeom prst="straightConnector1">
                <a:avLst/>
              </a:prstGeom>
              <a:noFill/>
              <a:ln w="57150" cap="flat" cmpd="sng" algn="ctr">
                <a:solidFill>
                  <a:sysClr val="windowText" lastClr="000000">
                    <a:shade val="95000"/>
                    <a:satMod val="105000"/>
                  </a:sysClr>
                </a:solidFill>
                <a:prstDash val="solid"/>
                <a:tailEnd type="arrow"/>
              </a:ln>
              <a:effectLst/>
            </p:spPr>
          </p:cxnSp>
          <p:cxnSp>
            <p:nvCxnSpPr>
              <p:cNvPr id="130" name="Straight Connector 8"/>
              <p:cNvCxnSpPr/>
              <p:nvPr/>
            </p:nvCxnSpPr>
            <p:spPr>
              <a:xfrm>
                <a:off x="7740352"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1" name="Straight Connector 10"/>
              <p:cNvCxnSpPr/>
              <p:nvPr/>
            </p:nvCxnSpPr>
            <p:spPr>
              <a:xfrm>
                <a:off x="2627784"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4" name="Straight Connector 13"/>
              <p:cNvCxnSpPr/>
              <p:nvPr/>
            </p:nvCxnSpPr>
            <p:spPr>
              <a:xfrm>
                <a:off x="7020272" y="5373216"/>
                <a:ext cx="0" cy="432048"/>
              </a:xfrm>
              <a:prstGeom prst="line">
                <a:avLst/>
              </a:prstGeom>
              <a:noFill/>
              <a:ln w="38100" cap="flat" cmpd="sng" algn="ctr">
                <a:solidFill>
                  <a:sysClr val="windowText" lastClr="000000">
                    <a:shade val="95000"/>
                    <a:satMod val="105000"/>
                  </a:sysClr>
                </a:solidFill>
                <a:prstDash val="solid"/>
              </a:ln>
              <a:effectLst/>
            </p:spPr>
          </p:cxnSp>
          <p:sp>
            <p:nvSpPr>
              <p:cNvPr id="135" name="TextBox 14"/>
              <p:cNvSpPr txBox="1"/>
              <p:nvPr/>
            </p:nvSpPr>
            <p:spPr>
              <a:xfrm>
                <a:off x="7949888" y="5714553"/>
                <a:ext cx="799224" cy="3707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prstClr val="black"/>
                    </a:solidFill>
                    <a:effectLst/>
                    <a:uLnTx/>
                    <a:uFillTx/>
                    <a:latin typeface="Calibri"/>
                    <a:ea typeface="+mn-ea"/>
                  </a:rPr>
                  <a:t>Zeit</a:t>
                </a:r>
                <a:r>
                  <a:rPr kumimoji="0" lang="en-US" sz="1600" b="1" i="0" u="none" strike="noStrike" kern="0" cap="none" spc="0" normalizeH="0" baseline="0" noProof="0" dirty="0">
                    <a:ln>
                      <a:noFill/>
                    </a:ln>
                    <a:solidFill>
                      <a:prstClr val="black"/>
                    </a:solidFill>
                    <a:effectLst/>
                    <a:uLnTx/>
                    <a:uFillTx/>
                    <a:latin typeface="Calibri"/>
                    <a:ea typeface="+mn-ea"/>
                  </a:rPr>
                  <a:t>, t</a:t>
                </a:r>
              </a:p>
            </p:txBody>
          </p:sp>
          <p:sp>
            <p:nvSpPr>
              <p:cNvPr id="136" name="TextBox 15"/>
              <p:cNvSpPr txBox="1"/>
              <p:nvPr/>
            </p:nvSpPr>
            <p:spPr>
              <a:xfrm>
                <a:off x="7376746" y="5788431"/>
                <a:ext cx="641584" cy="4105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SOP</a:t>
                </a:r>
              </a:p>
            </p:txBody>
          </p:sp>
          <p:sp>
            <p:nvSpPr>
              <p:cNvPr id="137" name="TextBox 16"/>
              <p:cNvSpPr txBox="1"/>
              <p:nvPr/>
            </p:nvSpPr>
            <p:spPr>
              <a:xfrm>
                <a:off x="6787381" y="5788431"/>
                <a:ext cx="485242" cy="458777"/>
              </a:xfrm>
              <a:prstGeom prst="rect">
                <a:avLst/>
              </a:prstGeom>
              <a:noFill/>
            </p:spPr>
            <p:txBody>
              <a:bodyPr wrap="square" rtlCol="0">
                <a:spAutoFit/>
              </a:bodyPr>
              <a:lstStyle/>
              <a:p>
                <a:pPr fontAlgn="auto">
                  <a:spcBef>
                    <a:spcPts val="0"/>
                  </a:spcBef>
                  <a:spcAft>
                    <a:spcPts val="0"/>
                  </a:spcAft>
                </a:pPr>
                <a:r>
                  <a:rPr lang="en-US" b="1" kern="0" dirty="0">
                    <a:solidFill>
                      <a:prstClr val="black"/>
                    </a:solidFill>
                    <a:latin typeface="Calibri"/>
                    <a:ea typeface="+mn-ea"/>
                  </a:rPr>
                  <a:t>VC</a:t>
                </a:r>
              </a:p>
            </p:txBody>
          </p:sp>
          <p:cxnSp>
            <p:nvCxnSpPr>
              <p:cNvPr id="138" name="Straight Connector 18"/>
              <p:cNvCxnSpPr/>
              <p:nvPr/>
            </p:nvCxnSpPr>
            <p:spPr>
              <a:xfrm>
                <a:off x="2987824" y="2996952"/>
                <a:ext cx="3960440" cy="0"/>
              </a:xfrm>
              <a:prstGeom prst="line">
                <a:avLst/>
              </a:prstGeom>
              <a:noFill/>
              <a:ln w="19050" cap="flat" cmpd="sng" algn="ctr">
                <a:solidFill>
                  <a:sysClr val="windowText" lastClr="000000">
                    <a:shade val="95000"/>
                    <a:satMod val="105000"/>
                  </a:sysClr>
                </a:solidFill>
                <a:prstDash val="solid"/>
              </a:ln>
              <a:effectLst/>
            </p:spPr>
          </p:cxnSp>
          <p:cxnSp>
            <p:nvCxnSpPr>
              <p:cNvPr id="139" name="Straight Connector 19"/>
              <p:cNvCxnSpPr/>
              <p:nvPr/>
            </p:nvCxnSpPr>
            <p:spPr>
              <a:xfrm>
                <a:off x="2987824" y="3933056"/>
                <a:ext cx="3953825" cy="23336"/>
              </a:xfrm>
              <a:prstGeom prst="line">
                <a:avLst/>
              </a:prstGeom>
              <a:noFill/>
              <a:ln w="19050" cap="flat" cmpd="sng" algn="ctr">
                <a:solidFill>
                  <a:sysClr val="windowText" lastClr="000000">
                    <a:shade val="95000"/>
                    <a:satMod val="105000"/>
                  </a:sysClr>
                </a:solidFill>
                <a:prstDash val="solid"/>
              </a:ln>
              <a:effectLst/>
            </p:spPr>
          </p:cxnSp>
          <p:cxnSp>
            <p:nvCxnSpPr>
              <p:cNvPr id="140" name="Straight Connector 20"/>
              <p:cNvCxnSpPr/>
              <p:nvPr/>
            </p:nvCxnSpPr>
            <p:spPr>
              <a:xfrm flipV="1">
                <a:off x="2987824" y="4793311"/>
                <a:ext cx="3960440" cy="3841"/>
              </a:xfrm>
              <a:prstGeom prst="line">
                <a:avLst/>
              </a:prstGeom>
              <a:noFill/>
              <a:ln w="19050" cap="flat" cmpd="sng" algn="ctr">
                <a:solidFill>
                  <a:sysClr val="windowText" lastClr="000000">
                    <a:shade val="95000"/>
                    <a:satMod val="105000"/>
                  </a:sysClr>
                </a:solidFill>
                <a:prstDash val="solid"/>
              </a:ln>
              <a:effectLst/>
            </p:spPr>
          </p:cxnSp>
          <p:sp>
            <p:nvSpPr>
              <p:cNvPr id="141" name="TextBox 28"/>
              <p:cNvSpPr txBox="1"/>
              <p:nvPr/>
            </p:nvSpPr>
            <p:spPr>
              <a:xfrm>
                <a:off x="2483768" y="278092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MB</a:t>
                </a:r>
              </a:p>
            </p:txBody>
          </p:sp>
          <p:sp>
            <p:nvSpPr>
              <p:cNvPr id="142" name="TextBox 29"/>
              <p:cNvSpPr txBox="1"/>
              <p:nvPr/>
            </p:nvSpPr>
            <p:spPr>
              <a:xfrm>
                <a:off x="2627135" y="370863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IT</a:t>
                </a:r>
              </a:p>
            </p:txBody>
          </p:sp>
          <p:sp>
            <p:nvSpPr>
              <p:cNvPr id="143" name="TextBox 30"/>
              <p:cNvSpPr txBox="1"/>
              <p:nvPr/>
            </p:nvSpPr>
            <p:spPr>
              <a:xfrm>
                <a:off x="2627784" y="4581128"/>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ET</a:t>
                </a:r>
              </a:p>
            </p:txBody>
          </p:sp>
          <p:sp>
            <p:nvSpPr>
              <p:cNvPr id="153" name="Rectangle 43"/>
              <p:cNvSpPr/>
              <p:nvPr/>
            </p:nvSpPr>
            <p:spPr>
              <a:xfrm>
                <a:off x="6444208"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Rectangle 45"/>
              <p:cNvSpPr/>
              <p:nvPr/>
            </p:nvSpPr>
            <p:spPr>
              <a:xfrm>
                <a:off x="4788024"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6" name="Rectangle 46"/>
              <p:cNvSpPr/>
              <p:nvPr/>
            </p:nvSpPr>
            <p:spPr>
              <a:xfrm>
                <a:off x="1340143" y="1988841"/>
                <a:ext cx="936104" cy="43204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8" name="Down Arrow 48"/>
              <p:cNvSpPr/>
              <p:nvPr/>
            </p:nvSpPr>
            <p:spPr>
              <a:xfrm flipV="1">
                <a:off x="1700183" y="2492896"/>
                <a:ext cx="216024" cy="288032"/>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9" name="TextBox 49"/>
              <p:cNvSpPr txBox="1"/>
              <p:nvPr/>
            </p:nvSpPr>
            <p:spPr>
              <a:xfrm>
                <a:off x="2397355" y="5782953"/>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Calibri"/>
                    <a:ea typeface="+mn-ea"/>
                  </a:rPr>
                  <a:t>CS</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161" name="Rectangle 51"/>
              <p:cNvSpPr/>
              <p:nvPr/>
            </p:nvSpPr>
            <p:spPr>
              <a:xfrm>
                <a:off x="1259632" y="2852936"/>
                <a:ext cx="1152128" cy="2520280"/>
              </a:xfrm>
              <a:prstGeom prst="rect">
                <a:avLst/>
              </a:prstGeom>
              <a:solidFill>
                <a:schemeClr val="bg2">
                  <a:lumMod val="90000"/>
                </a:schemeClr>
              </a:solidFill>
              <a:ln w="9525" cap="flat" cmpd="sng" algn="ctr">
                <a:solidFill>
                  <a:schemeClr val="bg2">
                    <a:lumMod val="9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Calibri"/>
                    <a:ea typeface="+mn-ea"/>
                    <a:cs typeface="+mn-cs"/>
                  </a:rPr>
                  <a:t>Vertrieb</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162" name="Right Triangle 52"/>
              <p:cNvSpPr/>
              <p:nvPr/>
            </p:nvSpPr>
            <p:spPr>
              <a:xfrm rot="10800000" flipV="1">
                <a:off x="1492259" y="1095178"/>
                <a:ext cx="6480720" cy="504056"/>
              </a:xfrm>
              <a:prstGeom prst="rtTriangl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TextBox 53"/>
              <p:cNvSpPr txBox="1"/>
              <p:nvPr/>
            </p:nvSpPr>
            <p:spPr>
              <a:xfrm>
                <a:off x="2227755" y="747824"/>
                <a:ext cx="4749611" cy="4970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prstClr val="black"/>
                    </a:solidFill>
                    <a:effectLst/>
                    <a:uLnTx/>
                    <a:uFillTx/>
                    <a:latin typeface="Calibri"/>
                    <a:ea typeface="+mn-ea"/>
                  </a:rPr>
                  <a:t>Qualität</a:t>
                </a:r>
                <a:r>
                  <a:rPr kumimoji="0" lang="en-US" sz="2000" b="1" i="0" u="none" strike="noStrike" kern="0" cap="none" spc="0" normalizeH="0" baseline="0" noProof="0" dirty="0">
                    <a:ln>
                      <a:noFill/>
                    </a:ln>
                    <a:solidFill>
                      <a:prstClr val="black"/>
                    </a:solidFill>
                    <a:effectLst/>
                    <a:uLnTx/>
                    <a:uFillTx/>
                    <a:latin typeface="Calibri"/>
                    <a:ea typeface="+mn-ea"/>
                  </a:rPr>
                  <a:t> der </a:t>
                </a:r>
                <a:r>
                  <a:rPr kumimoji="0" lang="en-US" sz="2000" b="1" i="0" u="none" strike="noStrike" kern="0" cap="none" spc="0" normalizeH="0" baseline="0" noProof="0" dirty="0" err="1">
                    <a:ln>
                      <a:noFill/>
                    </a:ln>
                    <a:solidFill>
                      <a:prstClr val="black"/>
                    </a:solidFill>
                    <a:effectLst/>
                    <a:uLnTx/>
                    <a:uFillTx/>
                    <a:latin typeface="Calibri"/>
                    <a:ea typeface="+mn-ea"/>
                  </a:rPr>
                  <a:t>verfügbaren</a:t>
                </a:r>
                <a:r>
                  <a:rPr kumimoji="0" lang="en-US" sz="2000" b="1" i="0" u="none" strike="noStrike" kern="0" cap="none" spc="0" normalizeH="0" baseline="0" noProof="0" dirty="0">
                    <a:ln>
                      <a:noFill/>
                    </a:ln>
                    <a:solidFill>
                      <a:prstClr val="black"/>
                    </a:solidFill>
                    <a:effectLst/>
                    <a:uLnTx/>
                    <a:uFillTx/>
                    <a:latin typeface="Calibri"/>
                    <a:ea typeface="+mn-ea"/>
                  </a:rPr>
                  <a:t> Information</a:t>
                </a:r>
              </a:p>
            </p:txBody>
          </p:sp>
          <p:sp>
            <p:nvSpPr>
              <p:cNvPr id="53" name="TextBox 28"/>
              <p:cNvSpPr txBox="1"/>
              <p:nvPr/>
            </p:nvSpPr>
            <p:spPr>
              <a:xfrm>
                <a:off x="1363078" y="1573450"/>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56" name="TextBox 28"/>
              <p:cNvSpPr txBox="1"/>
              <p:nvPr/>
            </p:nvSpPr>
            <p:spPr>
              <a:xfrm>
                <a:off x="6443539" y="1542749"/>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0" name="TextBox 28"/>
              <p:cNvSpPr txBox="1"/>
              <p:nvPr/>
            </p:nvSpPr>
            <p:spPr>
              <a:xfrm>
                <a:off x="4667250" y="1568516"/>
                <a:ext cx="1104674" cy="4871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2" name="TextBox 49"/>
              <p:cNvSpPr txBox="1"/>
              <p:nvPr/>
            </p:nvSpPr>
            <p:spPr>
              <a:xfrm>
                <a:off x="928007" y="5784482"/>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noProof="0" dirty="0">
                    <a:solidFill>
                      <a:prstClr val="black"/>
                    </a:solidFill>
                    <a:latin typeface="Calibri"/>
                    <a:ea typeface="+mn-ea"/>
                  </a:rPr>
                  <a:t>PI</a:t>
                </a:r>
                <a:endParaRPr kumimoji="0" lang="en-US" b="1" i="0" u="none" strike="noStrike" kern="0" cap="none" spc="0" normalizeH="0" baseline="0" noProof="0" dirty="0">
                  <a:ln>
                    <a:noFill/>
                  </a:ln>
                  <a:solidFill>
                    <a:prstClr val="black"/>
                  </a:solidFill>
                  <a:effectLst/>
                  <a:uLnTx/>
                  <a:uFillTx/>
                  <a:latin typeface="Calibri"/>
                  <a:ea typeface="+mn-ea"/>
                </a:endParaRPr>
              </a:p>
            </p:txBody>
          </p:sp>
        </p:grpSp>
        <p:cxnSp>
          <p:nvCxnSpPr>
            <p:cNvPr id="59" name="Straight Arrow Connector 37"/>
            <p:cNvCxnSpPr/>
            <p:nvPr/>
          </p:nvCxnSpPr>
          <p:spPr>
            <a:xfrm flipV="1">
              <a:off x="5217397" y="2905842"/>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10" name="Straight Arrow Connector 37"/>
            <p:cNvCxnSpPr/>
            <p:nvPr/>
          </p:nvCxnSpPr>
          <p:spPr>
            <a:xfrm flipV="1">
              <a:off x="6893177" y="2901039"/>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95" name="Straight Arrow Connector 37"/>
            <p:cNvCxnSpPr/>
            <p:nvPr/>
          </p:nvCxnSpPr>
          <p:spPr>
            <a:xfrm flipV="1">
              <a:off x="3888838" y="2898050"/>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7" name="Straight Arrow Connector 37"/>
            <p:cNvCxnSpPr/>
            <p:nvPr/>
          </p:nvCxnSpPr>
          <p:spPr>
            <a:xfrm flipH="1" flipV="1">
              <a:off x="3891953" y="3164539"/>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9" name="Straight Arrow Connector 37"/>
            <p:cNvCxnSpPr/>
            <p:nvPr/>
          </p:nvCxnSpPr>
          <p:spPr>
            <a:xfrm flipV="1">
              <a:off x="5218361" y="3816824"/>
              <a:ext cx="3932" cy="34648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0" name="Straight Arrow Connector 37"/>
            <p:cNvCxnSpPr/>
            <p:nvPr/>
          </p:nvCxnSpPr>
          <p:spPr>
            <a:xfrm flipH="1" flipV="1">
              <a:off x="6894329" y="3139748"/>
              <a:ext cx="5194" cy="347288"/>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2" name="Straight Arrow Connector 37"/>
            <p:cNvCxnSpPr/>
            <p:nvPr/>
          </p:nvCxnSpPr>
          <p:spPr>
            <a:xfrm>
              <a:off x="3889624" y="3858511"/>
              <a:ext cx="6112" cy="301123"/>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5" name="Straight Arrow Connector 37"/>
            <p:cNvCxnSpPr/>
            <p:nvPr/>
          </p:nvCxnSpPr>
          <p:spPr>
            <a:xfrm>
              <a:off x="5223124" y="3210811"/>
              <a:ext cx="1973" cy="312652"/>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6" name="Straight Arrow Connector 37"/>
            <p:cNvCxnSpPr/>
            <p:nvPr/>
          </p:nvCxnSpPr>
          <p:spPr>
            <a:xfrm flipH="1">
              <a:off x="6889569" y="3800771"/>
              <a:ext cx="5192" cy="340204"/>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grpSp>
      <p:sp>
        <p:nvSpPr>
          <p:cNvPr id="5" name="Gleichschenkliges Dreieck 4"/>
          <p:cNvSpPr/>
          <p:nvPr/>
        </p:nvSpPr>
        <p:spPr>
          <a:xfrm>
            <a:off x="5234135" y="288950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7" name="Gleichschenkliges Dreieck 56"/>
          <p:cNvSpPr/>
          <p:nvPr/>
        </p:nvSpPr>
        <p:spPr>
          <a:xfrm>
            <a:off x="5233107" y="3562521"/>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8" name="Gleichschenkliges Dreieck 57"/>
          <p:cNvSpPr/>
          <p:nvPr/>
        </p:nvSpPr>
        <p:spPr>
          <a:xfrm>
            <a:off x="5236522" y="4144227"/>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7" name="Gleichschenkliges Dreieck 106"/>
          <p:cNvSpPr/>
          <p:nvPr/>
        </p:nvSpPr>
        <p:spPr>
          <a:xfrm>
            <a:off x="6823351" y="28931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8" name="Gleichschenkliges Dreieck 107"/>
          <p:cNvSpPr/>
          <p:nvPr/>
        </p:nvSpPr>
        <p:spPr>
          <a:xfrm>
            <a:off x="6818589" y="35339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9" name="Gleichschenkliges Dreieck 108"/>
          <p:cNvSpPr/>
          <p:nvPr/>
        </p:nvSpPr>
        <p:spPr>
          <a:xfrm>
            <a:off x="6815629" y="412037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2" name="Gleichschenkliges Dreieck 191"/>
          <p:cNvSpPr/>
          <p:nvPr/>
        </p:nvSpPr>
        <p:spPr>
          <a:xfrm>
            <a:off x="3965003" y="2895500"/>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3" name="Gleichschenkliges Dreieck 192"/>
          <p:cNvSpPr/>
          <p:nvPr/>
        </p:nvSpPr>
        <p:spPr>
          <a:xfrm>
            <a:off x="3963974" y="3545438"/>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4" name="Gleichschenkliges Dreieck 193"/>
          <p:cNvSpPr/>
          <p:nvPr/>
        </p:nvSpPr>
        <p:spPr>
          <a:xfrm>
            <a:off x="3957864" y="4136669"/>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1" name="Gleichschenkliges Dreieck 50"/>
          <p:cNvSpPr/>
          <p:nvPr/>
        </p:nvSpPr>
        <p:spPr>
          <a:xfrm>
            <a:off x="7210704" y="5662305"/>
            <a:ext cx="295565" cy="274471"/>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b="1" dirty="0"/>
          </a:p>
        </p:txBody>
      </p:sp>
      <p:sp>
        <p:nvSpPr>
          <p:cNvPr id="52" name="Textfeld 51"/>
          <p:cNvSpPr txBox="1"/>
          <p:nvPr/>
        </p:nvSpPr>
        <p:spPr>
          <a:xfrm>
            <a:off x="7484949" y="5680182"/>
            <a:ext cx="1618107" cy="311185"/>
          </a:xfrm>
          <a:prstGeom prst="rect">
            <a:avLst/>
          </a:prstGeom>
          <a:noFill/>
        </p:spPr>
        <p:txBody>
          <a:bodyPr wrap="square" rtlCol="0">
            <a:spAutoFit/>
          </a:bodyPr>
          <a:lstStyle/>
          <a:p>
            <a:pPr algn="l">
              <a:spcBef>
                <a:spcPts val="0"/>
              </a:spcBef>
            </a:pPr>
            <a:r>
              <a:rPr lang="de-DE" sz="1400" b="1" dirty="0">
                <a:solidFill>
                  <a:schemeClr val="tx1"/>
                </a:solidFill>
                <a:latin typeface="+mn-lt"/>
              </a:rPr>
              <a:t>: Internes Modell</a:t>
            </a:r>
          </a:p>
        </p:txBody>
      </p:sp>
      <p:sp>
        <p:nvSpPr>
          <p:cNvPr id="54" name="Up-Down Arrow 53"/>
          <p:cNvSpPr/>
          <p:nvPr/>
        </p:nvSpPr>
        <p:spPr>
          <a:xfrm>
            <a:off x="5229225" y="2539056"/>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55" name="Up-Down Arrow 54"/>
          <p:cNvSpPr/>
          <p:nvPr/>
        </p:nvSpPr>
        <p:spPr>
          <a:xfrm>
            <a:off x="6808830" y="2536481"/>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81" name="Curved Left Arrow 80"/>
          <p:cNvSpPr/>
          <p:nvPr/>
        </p:nvSpPr>
        <p:spPr>
          <a:xfrm rot="10800000">
            <a:off x="1367995" y="1974507"/>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2" name="Curved Left Arrow 81"/>
          <p:cNvSpPr/>
          <p:nvPr/>
        </p:nvSpPr>
        <p:spPr>
          <a:xfrm rot="10800000">
            <a:off x="4605723" y="1964982"/>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3" name="Curved Left Arrow 82"/>
          <p:cNvSpPr/>
          <p:nvPr/>
        </p:nvSpPr>
        <p:spPr>
          <a:xfrm rot="10800000">
            <a:off x="6170139" y="1977081"/>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cxnSp>
        <p:nvCxnSpPr>
          <p:cNvPr id="61" name="Straight Connector 10"/>
          <p:cNvCxnSpPr/>
          <p:nvPr/>
        </p:nvCxnSpPr>
        <p:spPr>
          <a:xfrm>
            <a:off x="1451891" y="4694919"/>
            <a:ext cx="0" cy="347815"/>
          </a:xfrm>
          <a:prstGeom prst="line">
            <a:avLst/>
          </a:prstGeom>
          <a:noFill/>
          <a:ln w="38100" cap="flat" cmpd="sng" algn="ctr">
            <a:solidFill>
              <a:sysClr val="windowText" lastClr="000000">
                <a:shade val="95000"/>
                <a:satMod val="105000"/>
              </a:sysClr>
            </a:solidFill>
            <a:prstDash val="solid"/>
          </a:ln>
          <a:effectLst/>
        </p:spPr>
      </p:cxnSp>
      <p:sp>
        <p:nvSpPr>
          <p:cNvPr id="63" name="Textfeld 46"/>
          <p:cNvSpPr txBox="1"/>
          <p:nvPr/>
        </p:nvSpPr>
        <p:spPr>
          <a:xfrm>
            <a:off x="2852091" y="5623102"/>
            <a:ext cx="202016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PI: Program Initiation</a:t>
            </a:r>
          </a:p>
        </p:txBody>
      </p:sp>
      <p:sp>
        <p:nvSpPr>
          <p:cNvPr id="6" name="Textfeld 5"/>
          <p:cNvSpPr txBox="1"/>
          <p:nvPr/>
        </p:nvSpPr>
        <p:spPr>
          <a:xfrm>
            <a:off x="5344846" y="5988599"/>
            <a:ext cx="1744388" cy="307777"/>
          </a:xfrm>
          <a:prstGeom prst="rect">
            <a:avLst/>
          </a:prstGeom>
          <a:noFill/>
        </p:spPr>
        <p:txBody>
          <a:bodyPr wrap="none" rtlCol="0">
            <a:spAutoFit/>
          </a:bodyPr>
          <a:lstStyle/>
          <a:p>
            <a:pPr algn="l">
              <a:spcBef>
                <a:spcPts val="0"/>
              </a:spcBef>
            </a:pPr>
            <a:r>
              <a:rPr lang="de-DE" sz="1400" b="1" dirty="0">
                <a:solidFill>
                  <a:schemeClr val="tx1"/>
                </a:solidFill>
                <a:latin typeface="+mn-lt"/>
              </a:rPr>
              <a:t>:Informationsfluss</a:t>
            </a:r>
          </a:p>
        </p:txBody>
      </p:sp>
      <p:cxnSp>
        <p:nvCxnSpPr>
          <p:cNvPr id="66" name="Straight Arrow Connector 37"/>
          <p:cNvCxnSpPr/>
          <p:nvPr/>
        </p:nvCxnSpPr>
        <p:spPr>
          <a:xfrm flipH="1" flipV="1">
            <a:off x="5337759" y="5949147"/>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334688764"/>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3. Anwendungsfälle und </a:t>
            </a:r>
            <a:br>
              <a:rPr lang="de-DE" dirty="0"/>
            </a:br>
            <a:r>
              <a:rPr lang="de-DE" dirty="0"/>
              <a:t>    Anforderungsspezifikation </a:t>
            </a:r>
            <a:br>
              <a:rPr lang="de-DE" dirty="0"/>
            </a:br>
            <a:r>
              <a:rPr lang="de-DE" dirty="0"/>
              <a:t>    der Modelle</a:t>
            </a:r>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149636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(1)</a:t>
            </a:r>
          </a:p>
        </p:txBody>
      </p:sp>
      <p:sp>
        <p:nvSpPr>
          <p:cNvPr id="3" name="Inhaltsplatzhalter 2"/>
          <p:cNvSpPr>
            <a:spLocks noGrp="1"/>
          </p:cNvSpPr>
          <p:nvPr>
            <p:ph idx="1"/>
          </p:nvPr>
        </p:nvSpPr>
        <p:spPr/>
        <p:txBody>
          <a:bodyPr/>
          <a:lstStyle/>
          <a:p>
            <a:r>
              <a:rPr lang="de-DE" dirty="0"/>
              <a:t>Die „Auslieferungseinheit“ für Greifer soll eine Baugruppe mit einem Greifer-Grundkörper, den Führungen und den Greifer-Fingern sein.</a:t>
            </a:r>
          </a:p>
          <a:p>
            <a:r>
              <a:rPr lang="de-DE" dirty="0"/>
              <a:t>Die „Auslieferungseinheit“ für Linearführungen soll aus einer Führung und einem Schlitten bestehen.</a:t>
            </a:r>
          </a:p>
          <a:p>
            <a:r>
              <a:rPr lang="de-DE" dirty="0"/>
              <a:t>Simulationsfähige Zusammenbauten von Greifern und Führungen zu Handhabungssystemen ist nicht vorgesehen.</a:t>
            </a:r>
          </a:p>
          <a:p>
            <a:r>
              <a:rPr lang="de-DE" dirty="0"/>
              <a:t>Für den internen Prozess von Schunk soll es möglich sein, mit geringem Aufwand, nach einem spezifischen Kundenauftrag, eine simulationsfähige „Auslieferungseinheit“ zusammenstellen zu können. Um diese Anforderungen zu erfüllen soll eine Lösung mit Templates verfolgt werden.</a:t>
            </a:r>
          </a:p>
          <a:p>
            <a:r>
              <a:rPr lang="de-DE" dirty="0"/>
              <a:t>Unter „Template“ sind NX Objekte zu verstehen, die für einen bestimmten Anwendungsfall (z.B. Greifer mit zwei Fingern) die gewünschte Kinematik bereitstellen.</a:t>
            </a:r>
          </a:p>
          <a:p>
            <a:r>
              <a:rPr lang="de-DE" dirty="0"/>
              <a:t>Eine wichtige Kenngröße von Greifern und Linearführungen ist ihr maximaler </a:t>
            </a:r>
            <a:r>
              <a:rPr lang="de-DE" dirty="0" err="1"/>
              <a:t>Verfahrweg</a:t>
            </a:r>
            <a:r>
              <a:rPr lang="de-DE" dirty="0"/>
              <a:t>. Dieser ist durch die physischen Abmessungen der Komponenten bestimmt und ist deshalb bei sonst gleichem kinematischen Verhalten von z.B. Greifern eine Variable, die nicht fest in dem Template hinterlegt werden kann. In diesem Zusammenhang wird beschlossen, dass die „Auslieferungseinheit“ für den Kunden immer vom Kunden selbst (z.B. nach den Spezifikationen einer </a:t>
            </a:r>
            <a:r>
              <a:rPr lang="de-DE" dirty="0" err="1"/>
              <a:t>Greifervariante</a:t>
            </a:r>
            <a:r>
              <a:rPr lang="de-DE" dirty="0"/>
              <a:t> aus dem Produktkatalog von Schunk) angepasst können werden soll.</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
        <p:nvSpPr>
          <p:cNvPr id="5" name="Textfeld 4"/>
          <p:cNvSpPr txBox="1"/>
          <p:nvPr/>
        </p:nvSpPr>
        <p:spPr>
          <a:xfrm rot="20797034">
            <a:off x="4957647" y="544211"/>
            <a:ext cx="1244251" cy="338554"/>
          </a:xfrm>
          <a:prstGeom prst="rect">
            <a:avLst/>
          </a:prstGeom>
          <a:noFill/>
        </p:spPr>
        <p:txBody>
          <a:bodyPr wrap="none" rtlCol="0">
            <a:spAutoFit/>
          </a:bodyPr>
          <a:lstStyle/>
          <a:p>
            <a:pPr algn="l">
              <a:spcBef>
                <a:spcPts val="0"/>
              </a:spcBef>
            </a:pPr>
            <a:r>
              <a:rPr lang="de-DE" sz="1600" dirty="0">
                <a:solidFill>
                  <a:srgbClr val="FF0000"/>
                </a:solidFill>
                <a:latin typeface="+mn-lt"/>
              </a:rPr>
              <a:t>Neu Jürgen</a:t>
            </a:r>
          </a:p>
        </p:txBody>
      </p:sp>
    </p:spTree>
    <p:extLst>
      <p:ext uri="{BB962C8B-B14F-4D97-AF65-F5344CB8AC3E}">
        <p14:creationId xmlns:p14="http://schemas.microsoft.com/office/powerpoint/2010/main" val="2074132641"/>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(2)</a:t>
            </a:r>
          </a:p>
        </p:txBody>
      </p:sp>
      <p:sp>
        <p:nvSpPr>
          <p:cNvPr id="3" name="Inhaltsplatzhalter 2"/>
          <p:cNvSpPr>
            <a:spLocks noGrp="1"/>
          </p:cNvSpPr>
          <p:nvPr>
            <p:ph idx="1"/>
          </p:nvPr>
        </p:nvSpPr>
        <p:spPr/>
        <p:txBody>
          <a:bodyPr/>
          <a:lstStyle/>
          <a:p>
            <a:r>
              <a:rPr lang="de-DE" dirty="0"/>
              <a:t>Einstellparameter von Komponenten, wie z.B. der max. </a:t>
            </a:r>
            <a:r>
              <a:rPr lang="de-DE" dirty="0" err="1"/>
              <a:t>Verfahrweg</a:t>
            </a:r>
            <a:r>
              <a:rPr lang="de-DE" dirty="0"/>
              <a:t>, werden in Form von Variablen in virtuellen Modellen hinterlegt </a:t>
            </a:r>
          </a:p>
          <a:p>
            <a:r>
              <a:rPr lang="de-DE" dirty="0"/>
              <a:t>Produktspezifische Daten und Informationen (wie </a:t>
            </a:r>
            <a:r>
              <a:rPr lang="de-DE" dirty="0" err="1"/>
              <a:t>bsp.</a:t>
            </a:r>
            <a:r>
              <a:rPr lang="de-DE" dirty="0"/>
              <a:t> Hublänge, Eigengewicht, o.ä.), die mit den CAD-Daten verknüpft werden müssen, sollen ins MCD integriert werden können</a:t>
            </a:r>
          </a:p>
          <a:p>
            <a:r>
              <a:rPr lang="de-DE" dirty="0"/>
              <a:t>Modellierungsansatz: SPS-Steuerung orientierte Modellierung</a:t>
            </a:r>
          </a:p>
          <a:p>
            <a:pPr lvl="1"/>
            <a:r>
              <a:rPr lang="de-DE" dirty="0"/>
              <a:t>Die Modellierung sollten alle Signale enthalten, die durch die Näherungssensor, Schalter aus den Komponenten ausgelöst werden</a:t>
            </a:r>
          </a:p>
          <a:p>
            <a:pPr lvl="1"/>
            <a:r>
              <a:rPr lang="de-DE" dirty="0"/>
              <a:t>Diese Signale werden später mit der Steuerungseinheit zur Steuerung des echten Systems gekoppelt</a:t>
            </a:r>
          </a:p>
          <a:p>
            <a:r>
              <a:rPr lang="de-DE" dirty="0"/>
              <a:t>Die „Versorgung“ des Kunden mit der „Liefereinheit“ soll aus der Datenbank …. Erfolgen</a:t>
            </a:r>
          </a:p>
          <a:p>
            <a:r>
              <a:rPr lang="de-DE" dirty="0"/>
              <a:t>Mehr Intelligenz für ELP – automatische Regelung der Geschwindigkeit, Adaptive Regelung</a:t>
            </a:r>
          </a:p>
          <a:p>
            <a:r>
              <a:rPr lang="de-DE" dirty="0"/>
              <a:t>Z.B. nach wie viele Zeit fährt er in voller Geschwindigkeit?</a:t>
            </a:r>
          </a:p>
          <a:p>
            <a:r>
              <a:rPr lang="de-DE" dirty="0"/>
              <a:t>Mit oder ohne FPS-System – Positionserfassung von Greifern</a:t>
            </a:r>
          </a:p>
          <a:p>
            <a:r>
              <a:rPr lang="de-DE" dirty="0"/>
              <a:t>EGP Hub pro Backe 6mm</a:t>
            </a:r>
          </a:p>
          <a:p>
            <a:r>
              <a:rPr lang="de-DE" dirty="0"/>
              <a:t>ELP Hub 100mm</a:t>
            </a:r>
          </a:p>
        </p:txBody>
      </p:sp>
      <p:sp>
        <p:nvSpPr>
          <p:cNvPr id="4" name="Foliennummernplatzhalter 3"/>
          <p:cNvSpPr>
            <a:spLocks noGrp="1"/>
          </p:cNvSpPr>
          <p:nvPr>
            <p:ph type="sldNum" sz="quarter" idx="10"/>
          </p:nvPr>
        </p:nvSpPr>
        <p:spPr/>
        <p:txBody>
          <a:bodyPr/>
          <a:lstStyle/>
          <a:p>
            <a:fld id="{A9D39160-6622-4657-899B-E48054115A88}" type="slidenum">
              <a:rPr lang="de-DE" smtClean="0"/>
              <a:t>13</a:t>
            </a:fld>
            <a:endParaRPr lang="de-DE"/>
          </a:p>
        </p:txBody>
      </p:sp>
    </p:spTree>
    <p:extLst>
      <p:ext uri="{BB962C8B-B14F-4D97-AF65-F5344CB8AC3E}">
        <p14:creationId xmlns:p14="http://schemas.microsoft.com/office/powerpoint/2010/main" val="3982259805"/>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4. Vorgehensweise der </a:t>
            </a:r>
            <a:br>
              <a:rPr lang="de-DE" dirty="0"/>
            </a:br>
            <a:r>
              <a:rPr lang="de-DE" dirty="0"/>
              <a:t>    </a:t>
            </a:r>
            <a:r>
              <a:rPr lang="de-DE" dirty="0" err="1"/>
              <a:t>Kinematisierung</a:t>
            </a:r>
            <a:r>
              <a:rPr lang="de-DE" dirty="0"/>
              <a:t> mit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105919382"/>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ohne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Baugruppen analysieren. </a:t>
            </a:r>
            <a:r>
              <a:rPr lang="de-DE" b="1" dirty="0"/>
              <a:t>Statische Teile</a:t>
            </a:r>
            <a:r>
              <a:rPr lang="de-DE" dirty="0"/>
              <a:t>, die in der Simulation beteiligt werden, und </a:t>
            </a:r>
            <a:r>
              <a:rPr lang="de-DE" b="1" dirty="0"/>
              <a:t>dynamische Teile</a:t>
            </a:r>
            <a:r>
              <a:rPr lang="de-DE" dirty="0"/>
              <a:t>, die </a:t>
            </a:r>
            <a:r>
              <a:rPr lang="de-DE" b="1" dirty="0"/>
              <a:t>nicht</a:t>
            </a:r>
            <a:r>
              <a:rPr lang="de-DE" dirty="0"/>
              <a:t> in der Simulation beteiligt werden, werden unterschieden</a:t>
            </a:r>
          </a:p>
          <a:p>
            <a:pPr marL="342900" indent="-342900">
              <a:buFont typeface="+mj-lt"/>
              <a:buAutoNum type="arabicPeriod"/>
            </a:pPr>
            <a:r>
              <a:rPr lang="de-DE" dirty="0"/>
              <a:t>Dynamische Teile als Starrkörper definieren (statische Teile wird zweckmäßigerweise nicht als Starrkörper definiert)</a:t>
            </a:r>
          </a:p>
          <a:p>
            <a:pPr marL="342900" indent="-342900">
              <a:buFont typeface="+mj-lt"/>
              <a:buAutoNum type="arabicPeriod"/>
            </a:pPr>
            <a:r>
              <a:rPr lang="de-DE" dirty="0"/>
              <a:t>Gelenke definieren. Somit ist der Freiheitsgrad des Starrkörpers definiert. </a:t>
            </a:r>
          </a:p>
          <a:p>
            <a:pPr marL="342900" indent="-342900">
              <a:buFont typeface="+mj-lt"/>
              <a:buAutoNum type="arabicPeriod"/>
            </a:pPr>
            <a:r>
              <a:rPr lang="de-DE" dirty="0"/>
              <a:t>Gelenke mit Positions-/Geschwindigkeitsregler definieren, damit die Gelenke nicht mehr frei beweglich sind. Mit Positions-/Geschwindigkeitsregler lässt sich auch die Gelenke steuern</a:t>
            </a:r>
          </a:p>
          <a:p>
            <a:pPr marL="342900" indent="-342900">
              <a:buFont typeface="+mj-lt"/>
              <a:buAutoNum type="arabicPeriod"/>
            </a:pPr>
            <a:r>
              <a:rPr lang="de-DE" dirty="0"/>
              <a:t>Damit die Komponente nicht runterfällt, wird der Starrkörper als Anhang einer festen Verbindung definiert. </a:t>
            </a:r>
          </a:p>
          <a:p>
            <a:pPr marL="342900" indent="-342900">
              <a:buFont typeface="+mj-lt"/>
              <a:buAutoNum type="arabicPeriod"/>
            </a:pPr>
            <a:r>
              <a:rPr lang="de-DE" dirty="0"/>
              <a:t>Ein- und Ausgangssignale, die evtl. mit der SPS-Steuerung verbunden werden, werden mit Signaladapter definiert</a:t>
            </a:r>
          </a:p>
          <a:p>
            <a:pPr marL="342900" indent="-342900">
              <a:buFont typeface="+mj-lt"/>
              <a:buAutoNum type="arabicPeriod"/>
            </a:pPr>
            <a:r>
              <a:rPr lang="de-DE" dirty="0"/>
              <a:t>Operationen definieren. Operationen ohne eine Auslösungsbedingung wird von der Zeit ausgelöst</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15</a:t>
            </a:fld>
            <a:endParaRPr lang="de-DE"/>
          </a:p>
        </p:txBody>
      </p:sp>
    </p:spTree>
    <p:extLst>
      <p:ext uri="{BB962C8B-B14F-4D97-AF65-F5344CB8AC3E}">
        <p14:creationId xmlns:p14="http://schemas.microsoft.com/office/powerpoint/2010/main" val="604406651"/>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5" name="Inhaltsplatzhalter 4"/>
          <p:cNvPicPr>
            <a:picLocks noGrp="1" noChangeAspect="1"/>
          </p:cNvPicPr>
          <p:nvPr>
            <p:ph idx="1"/>
          </p:nvPr>
        </p:nvPicPr>
        <p:blipFill>
          <a:blip r:embed="rId3"/>
          <a:stretch>
            <a:fillRect/>
          </a:stretch>
        </p:blipFill>
        <p:spPr>
          <a:xfrm>
            <a:off x="241303" y="1680556"/>
            <a:ext cx="8680941" cy="4740882"/>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16</a:t>
            </a:fld>
            <a:endParaRPr lang="de-DE"/>
          </a:p>
        </p:txBody>
      </p:sp>
      <p:sp>
        <p:nvSpPr>
          <p:cNvPr id="13" name="Textfeld 12"/>
          <p:cNvSpPr txBox="1"/>
          <p:nvPr/>
        </p:nvSpPr>
        <p:spPr>
          <a:xfrm>
            <a:off x="4723638" y="4886737"/>
            <a:ext cx="1501501"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Statische Teile</a:t>
            </a:r>
          </a:p>
        </p:txBody>
      </p:sp>
      <p:sp>
        <p:nvSpPr>
          <p:cNvPr id="17" name="Textfeld 16"/>
          <p:cNvSpPr txBox="1"/>
          <p:nvPr/>
        </p:nvSpPr>
        <p:spPr>
          <a:xfrm>
            <a:off x="4581773" y="5434704"/>
            <a:ext cx="1785232" cy="338554"/>
          </a:xfrm>
          <a:prstGeom prst="rect">
            <a:avLst/>
          </a:prstGeom>
          <a:solidFill>
            <a:schemeClr val="bg1"/>
          </a:solidFill>
          <a:ln>
            <a:solidFill>
              <a:srgbClr val="00B050"/>
            </a:solidFill>
          </a:ln>
        </p:spPr>
        <p:txBody>
          <a:bodyPr wrap="none" rtlCol="0">
            <a:spAutoFit/>
          </a:bodyPr>
          <a:lstStyle/>
          <a:p>
            <a:pPr algn="l">
              <a:spcBef>
                <a:spcPts val="0"/>
              </a:spcBef>
            </a:pPr>
            <a:r>
              <a:rPr lang="de-DE" sz="1600" dirty="0">
                <a:solidFill>
                  <a:schemeClr val="tx1"/>
                </a:solidFill>
                <a:latin typeface="+mn-lt"/>
              </a:rPr>
              <a:t>Dynamische Teile</a:t>
            </a:r>
          </a:p>
        </p:txBody>
      </p:sp>
      <p:sp>
        <p:nvSpPr>
          <p:cNvPr id="20" name="Ellipse 19"/>
          <p:cNvSpPr/>
          <p:nvPr/>
        </p:nvSpPr>
        <p:spPr>
          <a:xfrm>
            <a:off x="277849" y="2594171"/>
            <a:ext cx="1764738" cy="916545"/>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2" name="Gerader Verbinder 21"/>
          <p:cNvCxnSpPr>
            <a:stCxn id="20" idx="4"/>
            <a:endCxn id="23" idx="0"/>
          </p:cNvCxnSpPr>
          <p:nvPr/>
        </p:nvCxnSpPr>
        <p:spPr bwMode="auto">
          <a:xfrm>
            <a:off x="1160218" y="3510716"/>
            <a:ext cx="1439432" cy="964063"/>
          </a:xfrm>
          <a:prstGeom prst="line">
            <a:avLst/>
          </a:prstGeom>
          <a:solidFill>
            <a:srgbClr val="6699FF"/>
          </a:solidFill>
          <a:ln w="12700" cap="flat" cmpd="sng" algn="ctr">
            <a:solidFill>
              <a:schemeClr val="tx1"/>
            </a:solidFill>
            <a:prstDash val="solid"/>
            <a:round/>
            <a:headEnd type="none" w="med" len="med"/>
            <a:tailEnd type="none" w="med" len="med"/>
          </a:ln>
          <a:effectLst/>
        </p:spPr>
      </p:cxnSp>
      <p:pic>
        <p:nvPicPr>
          <p:cNvPr id="23" name="Grafik 22"/>
          <p:cNvPicPr>
            <a:picLocks noChangeAspect="1"/>
          </p:cNvPicPr>
          <p:nvPr/>
        </p:nvPicPr>
        <p:blipFill>
          <a:blip r:embed="rId4"/>
          <a:stretch>
            <a:fillRect/>
          </a:stretch>
        </p:blipFill>
        <p:spPr>
          <a:xfrm>
            <a:off x="909024" y="4474779"/>
            <a:ext cx="3381252" cy="1309131"/>
          </a:xfrm>
          <a:prstGeom prst="rect">
            <a:avLst/>
          </a:prstGeom>
        </p:spPr>
      </p:pic>
      <p:sp>
        <p:nvSpPr>
          <p:cNvPr id="7" name="Rechteck 6"/>
          <p:cNvSpPr/>
          <p:nvPr/>
        </p:nvSpPr>
        <p:spPr>
          <a:xfrm>
            <a:off x="1314126" y="5315506"/>
            <a:ext cx="1899853" cy="33206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Rechteck 5"/>
          <p:cNvSpPr/>
          <p:nvPr/>
        </p:nvSpPr>
        <p:spPr>
          <a:xfrm>
            <a:off x="1160218" y="4804618"/>
            <a:ext cx="2207671" cy="5353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7" idx="3"/>
            <a:endCxn id="17" idx="1"/>
          </p:cNvCxnSpPr>
          <p:nvPr/>
        </p:nvCxnSpPr>
        <p:spPr bwMode="auto">
          <a:xfrm>
            <a:off x="3213979" y="5481541"/>
            <a:ext cx="1367794" cy="122440"/>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9" name="Gerader Verbinder 8"/>
          <p:cNvCxnSpPr>
            <a:stCxn id="6" idx="3"/>
            <a:endCxn id="13" idx="1"/>
          </p:cNvCxnSpPr>
          <p:nvPr/>
        </p:nvCxnSpPr>
        <p:spPr bwMode="auto">
          <a:xfrm flipV="1">
            <a:off x="3367889" y="5056014"/>
            <a:ext cx="1355749" cy="1626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 name="Textfeld 2"/>
          <p:cNvSpPr txBox="1"/>
          <p:nvPr/>
        </p:nvSpPr>
        <p:spPr>
          <a:xfrm>
            <a:off x="205088" y="1114141"/>
            <a:ext cx="8481711"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Baugruppen analysieren. </a:t>
            </a:r>
            <a:r>
              <a:rPr lang="de-DE" sz="1600" b="1" dirty="0">
                <a:solidFill>
                  <a:schemeClr val="tx1"/>
                </a:solidFill>
                <a:latin typeface="+mn-lt"/>
              </a:rPr>
              <a:t>Statische Teile</a:t>
            </a:r>
            <a:r>
              <a:rPr lang="de-DE" sz="1600" dirty="0">
                <a:solidFill>
                  <a:schemeClr val="tx1"/>
                </a:solidFill>
                <a:latin typeface="+mn-lt"/>
              </a:rPr>
              <a:t>, die in der Simulation beteiligen, und </a:t>
            </a:r>
            <a:r>
              <a:rPr lang="de-DE" sz="1600" b="1" dirty="0">
                <a:solidFill>
                  <a:schemeClr val="tx1"/>
                </a:solidFill>
                <a:latin typeface="+mn-lt"/>
              </a:rPr>
              <a:t>dynamische Teile</a:t>
            </a:r>
            <a:r>
              <a:rPr lang="de-DE" sz="1600" dirty="0">
                <a:solidFill>
                  <a:schemeClr val="tx1"/>
                </a:solidFill>
                <a:latin typeface="+mn-lt"/>
              </a:rPr>
              <a:t>, die </a:t>
            </a:r>
            <a:r>
              <a:rPr lang="de-DE" sz="1600" b="1" dirty="0">
                <a:solidFill>
                  <a:schemeClr val="tx1"/>
                </a:solidFill>
                <a:latin typeface="+mn-lt"/>
              </a:rPr>
              <a:t>nicht</a:t>
            </a:r>
            <a:r>
              <a:rPr lang="de-DE" sz="1600" dirty="0">
                <a:solidFill>
                  <a:schemeClr val="tx1"/>
                </a:solidFill>
                <a:latin typeface="+mn-lt"/>
              </a:rPr>
              <a:t> in der Simulation beteiligen, werden unterschieden</a:t>
            </a:r>
          </a:p>
          <a:p>
            <a:pPr algn="l">
              <a:spcBef>
                <a:spcPts val="0"/>
              </a:spcBef>
            </a:pPr>
            <a:endParaRPr lang="de-DE" sz="1600" dirty="0">
              <a:solidFill>
                <a:schemeClr val="tx1"/>
              </a:solidFill>
              <a:latin typeface="+mn-lt"/>
            </a:endParaRPr>
          </a:p>
        </p:txBody>
      </p:sp>
    </p:spTree>
    <p:extLst>
      <p:ext uri="{BB962C8B-B14F-4D97-AF65-F5344CB8AC3E}">
        <p14:creationId xmlns:p14="http://schemas.microsoft.com/office/powerpoint/2010/main" val="3477372939"/>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17</a:t>
            </a:fld>
            <a:endParaRPr lang="de-DE"/>
          </a:p>
        </p:txBody>
      </p:sp>
      <p:pic>
        <p:nvPicPr>
          <p:cNvPr id="7" name="Grafik 6"/>
          <p:cNvPicPr>
            <a:picLocks noChangeAspect="1"/>
          </p:cNvPicPr>
          <p:nvPr/>
        </p:nvPicPr>
        <p:blipFill>
          <a:blip r:embed="rId2"/>
          <a:stretch>
            <a:fillRect/>
          </a:stretch>
        </p:blipFill>
        <p:spPr>
          <a:xfrm>
            <a:off x="4343093" y="2088104"/>
            <a:ext cx="4420213" cy="4283506"/>
          </a:xfrm>
          <a:prstGeom prst="rect">
            <a:avLst/>
          </a:prstGeom>
        </p:spPr>
      </p:pic>
      <p:pic>
        <p:nvPicPr>
          <p:cNvPr id="9" name="Inhaltsplatzhalter 8"/>
          <p:cNvPicPr>
            <a:picLocks noGrp="1" noChangeAspect="1"/>
          </p:cNvPicPr>
          <p:nvPr>
            <p:ph idx="1"/>
          </p:nvPr>
        </p:nvPicPr>
        <p:blipFill>
          <a:blip r:embed="rId3"/>
          <a:stretch>
            <a:fillRect/>
          </a:stretch>
        </p:blipFill>
        <p:spPr>
          <a:xfrm>
            <a:off x="492374" y="2040204"/>
            <a:ext cx="3562828" cy="2808563"/>
          </a:xfrm>
          <a:prstGeom prst="rect">
            <a:avLst/>
          </a:prstGeom>
        </p:spPr>
      </p:pic>
      <p:sp>
        <p:nvSpPr>
          <p:cNvPr id="10" name="Pfeil nach rechts 9"/>
          <p:cNvSpPr/>
          <p:nvPr/>
        </p:nvSpPr>
        <p:spPr>
          <a:xfrm rot="1578926">
            <a:off x="3657077" y="3871780"/>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Dynamische Teile als Starrkörper definieren (statische Teile werden zweckmäßigerweise nicht als Starrkörper definiert). Ist ein Teil als ein Starrkörper definiert, wird das Teil von der Simulationsumgebung beeinflusst. Z.B. das Teil fällt aufgrund der Schwerkraft runter</a:t>
            </a:r>
            <a:endParaRPr lang="de-DE" sz="1600" dirty="0">
              <a:solidFill>
                <a:srgbClr val="FF0000"/>
              </a:solidFill>
              <a:latin typeface="+mn-lt"/>
            </a:endParaRPr>
          </a:p>
        </p:txBody>
      </p:sp>
      <p:sp>
        <p:nvSpPr>
          <p:cNvPr id="11" name="Textfeld 10"/>
          <p:cNvSpPr txBox="1"/>
          <p:nvPr/>
        </p:nvSpPr>
        <p:spPr>
          <a:xfrm>
            <a:off x="187384" y="4945597"/>
            <a:ext cx="4172808" cy="1077218"/>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rPr>
              <a:t>Statische Teile, die nicht als Starrkörper definiert werden, „schwebt“ im Raum und werden nicht in der Simulation teilnehmen. </a:t>
            </a:r>
            <a:endParaRPr lang="de-DE" sz="1600" dirty="0">
              <a:solidFill>
                <a:srgbClr val="FF0000"/>
              </a:solidFill>
              <a:latin typeface="+mn-lt"/>
            </a:endParaRPr>
          </a:p>
        </p:txBody>
      </p:sp>
    </p:spTree>
    <p:extLst>
      <p:ext uri="{BB962C8B-B14F-4D97-AF65-F5344CB8AC3E}">
        <p14:creationId xmlns:p14="http://schemas.microsoft.com/office/powerpoint/2010/main" val="675299019"/>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pic>
        <p:nvPicPr>
          <p:cNvPr id="5" name="Inhaltsplatzhalter 4"/>
          <p:cNvPicPr>
            <a:picLocks noGrp="1" noChangeAspect="1"/>
          </p:cNvPicPr>
          <p:nvPr>
            <p:ph idx="1"/>
          </p:nvPr>
        </p:nvPicPr>
        <p:blipFill>
          <a:blip r:embed="rId2"/>
          <a:stretch>
            <a:fillRect/>
          </a:stretch>
        </p:blipFill>
        <p:spPr>
          <a:xfrm>
            <a:off x="241303" y="2109116"/>
            <a:ext cx="3617525" cy="2835998"/>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18</a:t>
            </a:fld>
            <a:endParaRPr lang="de-DE"/>
          </a:p>
        </p:txBody>
      </p:sp>
      <p:pic>
        <p:nvPicPr>
          <p:cNvPr id="6" name="Grafik 5"/>
          <p:cNvPicPr>
            <a:picLocks noChangeAspect="1"/>
          </p:cNvPicPr>
          <p:nvPr/>
        </p:nvPicPr>
        <p:blipFill>
          <a:blip r:embed="rId3"/>
          <a:stretch>
            <a:fillRect/>
          </a:stretch>
        </p:blipFill>
        <p:spPr>
          <a:xfrm>
            <a:off x="3750398" y="2825950"/>
            <a:ext cx="5248747" cy="3286222"/>
          </a:xfrm>
          <a:prstGeom prst="rect">
            <a:avLst/>
          </a:prstGeom>
        </p:spPr>
      </p:pic>
      <p:sp>
        <p:nvSpPr>
          <p:cNvPr id="7" name="Pfeil nach rechts 6"/>
          <p:cNvSpPr/>
          <p:nvPr/>
        </p:nvSpPr>
        <p:spPr>
          <a:xfrm rot="1578926">
            <a:off x="3091825" y="4220091"/>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242868"/>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definieren. Somit ist der Freiheitsgrad des Starrkörpers definiert.  </a:t>
            </a:r>
          </a:p>
        </p:txBody>
      </p:sp>
    </p:spTree>
    <p:extLst>
      <p:ext uri="{BB962C8B-B14F-4D97-AF65-F5344CB8AC3E}">
        <p14:creationId xmlns:p14="http://schemas.microsoft.com/office/powerpoint/2010/main" val="2036198762"/>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pic>
        <p:nvPicPr>
          <p:cNvPr id="5" name="Inhaltsplatzhalter 4"/>
          <p:cNvPicPr>
            <a:picLocks noGrp="1" noChangeAspect="1"/>
          </p:cNvPicPr>
          <p:nvPr>
            <p:ph idx="1"/>
          </p:nvPr>
        </p:nvPicPr>
        <p:blipFill>
          <a:blip r:embed="rId2"/>
          <a:stretch>
            <a:fillRect/>
          </a:stretch>
        </p:blipFill>
        <p:spPr>
          <a:xfrm>
            <a:off x="96448" y="1771639"/>
            <a:ext cx="4932355" cy="3056771"/>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19</a:t>
            </a:fld>
            <a:endParaRPr lang="de-DE"/>
          </a:p>
        </p:txBody>
      </p:sp>
      <p:pic>
        <p:nvPicPr>
          <p:cNvPr id="6" name="Grafik 5"/>
          <p:cNvPicPr>
            <a:picLocks noChangeAspect="1"/>
          </p:cNvPicPr>
          <p:nvPr/>
        </p:nvPicPr>
        <p:blipFill>
          <a:blip r:embed="rId3"/>
          <a:stretch>
            <a:fillRect/>
          </a:stretch>
        </p:blipFill>
        <p:spPr>
          <a:xfrm>
            <a:off x="2765262" y="3218547"/>
            <a:ext cx="6061407" cy="3001894"/>
          </a:xfrm>
          <a:prstGeom prst="rect">
            <a:avLst/>
          </a:prstGeom>
        </p:spPr>
      </p:pic>
      <p:sp>
        <p:nvSpPr>
          <p:cNvPr id="7" name="Pfeil nach rechts 6"/>
          <p:cNvSpPr/>
          <p:nvPr/>
        </p:nvSpPr>
        <p:spPr>
          <a:xfrm rot="1578926">
            <a:off x="2063666" y="4230197"/>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mit Positions-/Geschwindigkeitsregler definieren, damit die Gelenke nicht mehr frei beweglich sind. Mit </a:t>
            </a:r>
            <a:r>
              <a:rPr lang="de-DE" sz="1600" dirty="0">
                <a:solidFill>
                  <a:schemeClr val="tx1"/>
                </a:solidFill>
              </a:rPr>
              <a:t>Positions-/Geschwindigkeitsregler lässt sich auch die Gelenke steuern</a:t>
            </a:r>
            <a:endParaRPr lang="de-DE" sz="1600" dirty="0">
              <a:solidFill>
                <a:schemeClr val="tx1"/>
              </a:solidFill>
              <a:latin typeface="+mn-lt"/>
            </a:endParaRPr>
          </a:p>
        </p:txBody>
      </p:sp>
    </p:spTree>
    <p:extLst>
      <p:ext uri="{BB962C8B-B14F-4D97-AF65-F5344CB8AC3E}">
        <p14:creationId xmlns:p14="http://schemas.microsoft.com/office/powerpoint/2010/main" val="2804638688"/>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Simulationsfähige Produktdaten</a:t>
            </a:r>
          </a:p>
        </p:txBody>
      </p:sp>
      <p:sp>
        <p:nvSpPr>
          <p:cNvPr id="3" name="Untertitel 2"/>
          <p:cNvSpPr>
            <a:spLocks noGrp="1"/>
          </p:cNvSpPr>
          <p:nvPr>
            <p:ph type="subTitle" idx="1"/>
          </p:nvPr>
        </p:nvSpPr>
        <p:spPr/>
        <p:txBody>
          <a:bodyPr/>
          <a:lstStyle/>
          <a:p>
            <a:r>
              <a:rPr lang="de-DE" dirty="0"/>
              <a:t>30055_Schunk_STZ-RIM</a:t>
            </a:r>
          </a:p>
        </p:txBody>
      </p:sp>
    </p:spTree>
    <p:extLst>
      <p:ext uri="{BB962C8B-B14F-4D97-AF65-F5344CB8AC3E}">
        <p14:creationId xmlns:p14="http://schemas.microsoft.com/office/powerpoint/2010/main" val="868006445"/>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5</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pic>
        <p:nvPicPr>
          <p:cNvPr id="6" name="Inhaltsplatzhalter 5"/>
          <p:cNvPicPr>
            <a:picLocks noGrp="1" noChangeAspect="1"/>
          </p:cNvPicPr>
          <p:nvPr>
            <p:ph idx="1"/>
          </p:nvPr>
        </p:nvPicPr>
        <p:blipFill>
          <a:blip r:embed="rId2"/>
          <a:stretch>
            <a:fillRect/>
          </a:stretch>
        </p:blipFill>
        <p:spPr>
          <a:xfrm>
            <a:off x="457200" y="1659427"/>
            <a:ext cx="8229600" cy="4407508"/>
          </a:xfrm>
          <a:prstGeom prst="rect">
            <a:avLst/>
          </a:prstGeom>
        </p:spPr>
      </p:pic>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Damit die Komponente nicht „runterfällt“, wird der Starrkörper als Anhang einer festen Verbindung definiert. </a:t>
            </a:r>
          </a:p>
        </p:txBody>
      </p:sp>
    </p:spTree>
    <p:extLst>
      <p:ext uri="{BB962C8B-B14F-4D97-AF65-F5344CB8AC3E}">
        <p14:creationId xmlns:p14="http://schemas.microsoft.com/office/powerpoint/2010/main" val="3034138706"/>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6</a:t>
            </a:r>
          </a:p>
        </p:txBody>
      </p:sp>
      <p:pic>
        <p:nvPicPr>
          <p:cNvPr id="5" name="Inhaltsplatzhalter 4"/>
          <p:cNvPicPr>
            <a:picLocks noGrp="1" noChangeAspect="1"/>
          </p:cNvPicPr>
          <p:nvPr>
            <p:ph idx="1"/>
          </p:nvPr>
        </p:nvPicPr>
        <p:blipFill>
          <a:blip r:embed="rId2"/>
          <a:stretch>
            <a:fillRect/>
          </a:stretch>
        </p:blipFill>
        <p:spPr>
          <a:xfrm>
            <a:off x="418924" y="1698915"/>
            <a:ext cx="5786273" cy="463850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21</a:t>
            </a:fld>
            <a:endParaRPr lang="de-DE"/>
          </a:p>
        </p:txBody>
      </p:sp>
      <p:cxnSp>
        <p:nvCxnSpPr>
          <p:cNvPr id="7" name="Gerade Verbindung mit Pfeil 6"/>
          <p:cNvCxnSpPr/>
          <p:nvPr/>
        </p:nvCxnSpPr>
        <p:spPr bwMode="auto">
          <a:xfrm flipH="1">
            <a:off x="2480650" y="2797516"/>
            <a:ext cx="1566249" cy="823865"/>
          </a:xfrm>
          <a:prstGeom prst="straightConnector1">
            <a:avLst/>
          </a:prstGeom>
          <a:solidFill>
            <a:srgbClr val="6699FF"/>
          </a:solidFill>
          <a:ln w="12700" cap="flat" cmpd="sng" algn="ctr">
            <a:solidFill>
              <a:srgbClr val="FF0000"/>
            </a:solidFill>
            <a:prstDash val="solid"/>
            <a:round/>
            <a:headEnd type="triangle"/>
            <a:tailEnd type="triangle"/>
          </a:ln>
          <a:effectLst/>
        </p:spPr>
      </p:cxnSp>
      <p:sp>
        <p:nvSpPr>
          <p:cNvPr id="8" name="Textfeld 7"/>
          <p:cNvSpPr txBox="1"/>
          <p:nvPr/>
        </p:nvSpPr>
        <p:spPr>
          <a:xfrm>
            <a:off x="6533595" y="3602462"/>
            <a:ext cx="1560042"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Signal Eingabe</a:t>
            </a:r>
          </a:p>
        </p:txBody>
      </p:sp>
      <p:sp>
        <p:nvSpPr>
          <p:cNvPr id="9" name="Rechteck 8"/>
          <p:cNvSpPr/>
          <p:nvPr/>
        </p:nvSpPr>
        <p:spPr>
          <a:xfrm>
            <a:off x="3877367" y="3687639"/>
            <a:ext cx="2125081" cy="4369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9" idx="3"/>
            <a:endCxn id="8" idx="1"/>
          </p:cNvCxnSpPr>
          <p:nvPr/>
        </p:nvCxnSpPr>
        <p:spPr bwMode="auto">
          <a:xfrm flipV="1">
            <a:off x="6002448" y="3771739"/>
            <a:ext cx="531147" cy="13437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6427811" y="2458849"/>
            <a:ext cx="1839112"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15" name="Rechteck 14"/>
          <p:cNvSpPr/>
          <p:nvPr/>
        </p:nvSpPr>
        <p:spPr>
          <a:xfrm>
            <a:off x="3962132" y="2624262"/>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5" idx="3"/>
            <a:endCxn id="14" idx="1"/>
          </p:cNvCxnSpPr>
          <p:nvPr/>
        </p:nvCxnSpPr>
        <p:spPr bwMode="auto">
          <a:xfrm flipV="1">
            <a:off x="5917681" y="2628126"/>
            <a:ext cx="510130" cy="169389"/>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1" name="Textfeld 20"/>
          <p:cNvSpPr txBox="1"/>
          <p:nvPr/>
        </p:nvSpPr>
        <p:spPr>
          <a:xfrm>
            <a:off x="6533595" y="4453576"/>
            <a:ext cx="2040037" cy="584775"/>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Signalzuweisung</a:t>
            </a:r>
            <a:br>
              <a:rPr lang="de-DE" sz="1600" dirty="0">
                <a:solidFill>
                  <a:schemeClr val="tx1"/>
                </a:solidFill>
                <a:latin typeface="+mn-lt"/>
              </a:rPr>
            </a:br>
            <a:r>
              <a:rPr lang="de-DE" sz="1600" dirty="0">
                <a:solidFill>
                  <a:schemeClr val="tx1"/>
                </a:solidFill>
                <a:latin typeface="+mn-lt"/>
              </a:rPr>
              <a:t>zu Objektparameter</a:t>
            </a:r>
          </a:p>
        </p:txBody>
      </p:sp>
      <p:sp>
        <p:nvSpPr>
          <p:cNvPr id="22" name="Rechteck 21"/>
          <p:cNvSpPr/>
          <p:nvPr/>
        </p:nvSpPr>
        <p:spPr>
          <a:xfrm>
            <a:off x="3949792" y="4668199"/>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3" name="Gerader Verbinder 22"/>
          <p:cNvCxnSpPr>
            <a:stCxn id="22" idx="3"/>
            <a:endCxn id="21" idx="1"/>
          </p:cNvCxnSpPr>
          <p:nvPr/>
        </p:nvCxnSpPr>
        <p:spPr bwMode="auto">
          <a:xfrm flipV="1">
            <a:off x="5905341" y="4745964"/>
            <a:ext cx="628254" cy="9548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Ein- und Ausgangssignale, die evtl. mit der SPS-Steuerung verbunden werden, werden mit Signaladapter definiert</a:t>
            </a:r>
          </a:p>
        </p:txBody>
      </p:sp>
    </p:spTree>
    <p:extLst>
      <p:ext uri="{BB962C8B-B14F-4D97-AF65-F5344CB8AC3E}">
        <p14:creationId xmlns:p14="http://schemas.microsoft.com/office/powerpoint/2010/main" val="3250035624"/>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7</a:t>
            </a:r>
          </a:p>
        </p:txBody>
      </p:sp>
      <p:pic>
        <p:nvPicPr>
          <p:cNvPr id="5" name="Inhaltsplatzhalter 4"/>
          <p:cNvPicPr>
            <a:picLocks noGrp="1" noChangeAspect="1"/>
          </p:cNvPicPr>
          <p:nvPr>
            <p:ph idx="1"/>
          </p:nvPr>
        </p:nvPicPr>
        <p:blipFill>
          <a:blip r:embed="rId2"/>
          <a:stretch>
            <a:fillRect/>
          </a:stretch>
        </p:blipFill>
        <p:spPr>
          <a:xfrm>
            <a:off x="241303" y="1698916"/>
            <a:ext cx="6180361" cy="4674729"/>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
        <p:nvSpPr>
          <p:cNvPr id="6" name="Textfeld 5"/>
          <p:cNvSpPr txBox="1"/>
          <p:nvPr/>
        </p:nvSpPr>
        <p:spPr>
          <a:xfrm>
            <a:off x="6553200" y="5784444"/>
            <a:ext cx="1952791"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Trigger-Bedingung</a:t>
            </a:r>
          </a:p>
        </p:txBody>
      </p:sp>
      <p:sp>
        <p:nvSpPr>
          <p:cNvPr id="7" name="Rechteck 6"/>
          <p:cNvSpPr/>
          <p:nvPr/>
        </p:nvSpPr>
        <p:spPr>
          <a:xfrm>
            <a:off x="2287722" y="4544120"/>
            <a:ext cx="2139422" cy="2813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7" idx="3"/>
            <a:endCxn id="6" idx="1"/>
          </p:cNvCxnSpPr>
          <p:nvPr/>
        </p:nvCxnSpPr>
        <p:spPr bwMode="auto">
          <a:xfrm>
            <a:off x="4427144" y="4684811"/>
            <a:ext cx="2126056" cy="126891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 Verbindung mit Pfeil 17"/>
          <p:cNvCxnSpPr>
            <a:stCxn id="7" idx="3"/>
          </p:cNvCxnSpPr>
          <p:nvPr/>
        </p:nvCxnSpPr>
        <p:spPr bwMode="auto">
          <a:xfrm flipV="1">
            <a:off x="4427144" y="4544120"/>
            <a:ext cx="479834" cy="140691"/>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19" name="Textfeld 18"/>
          <p:cNvSpPr txBox="1"/>
          <p:nvPr/>
        </p:nvSpPr>
        <p:spPr>
          <a:xfrm>
            <a:off x="6553200" y="1766677"/>
            <a:ext cx="1727564"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Operationsobjekt</a:t>
            </a:r>
          </a:p>
        </p:txBody>
      </p:sp>
      <p:sp>
        <p:nvSpPr>
          <p:cNvPr id="20" name="Rechteck 19"/>
          <p:cNvSpPr/>
          <p:nvPr/>
        </p:nvSpPr>
        <p:spPr>
          <a:xfrm>
            <a:off x="2094306" y="2401455"/>
            <a:ext cx="2326740" cy="2452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stCxn id="20" idx="3"/>
            <a:endCxn id="19" idx="1"/>
          </p:cNvCxnSpPr>
          <p:nvPr/>
        </p:nvCxnSpPr>
        <p:spPr bwMode="auto">
          <a:xfrm flipV="1">
            <a:off x="4421046" y="1935954"/>
            <a:ext cx="2132154" cy="588141"/>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 Verbindung mit Pfeil 23"/>
          <p:cNvCxnSpPr/>
          <p:nvPr/>
        </p:nvCxnSpPr>
        <p:spPr bwMode="auto">
          <a:xfrm flipV="1">
            <a:off x="930936" y="2441579"/>
            <a:ext cx="1163370" cy="1042244"/>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cxnSp>
        <p:nvCxnSpPr>
          <p:cNvPr id="26" name="Gerade Verbindung mit Pfeil 25"/>
          <p:cNvCxnSpPr/>
          <p:nvPr/>
        </p:nvCxnSpPr>
        <p:spPr bwMode="auto">
          <a:xfrm flipH="1" flipV="1">
            <a:off x="4427143" y="2474047"/>
            <a:ext cx="552263" cy="1473762"/>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29" name="Textfeld 28"/>
          <p:cNvSpPr txBox="1"/>
          <p:nvPr/>
        </p:nvSpPr>
        <p:spPr>
          <a:xfrm>
            <a:off x="6553200" y="3371143"/>
            <a:ext cx="1698378"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30" name="Rechteck 29"/>
          <p:cNvSpPr/>
          <p:nvPr/>
        </p:nvSpPr>
        <p:spPr>
          <a:xfrm>
            <a:off x="2094306" y="3257170"/>
            <a:ext cx="1979753" cy="56650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31" name="Gerader Verbinder 30"/>
          <p:cNvCxnSpPr>
            <a:stCxn id="30" idx="3"/>
            <a:endCxn id="29" idx="1"/>
          </p:cNvCxnSpPr>
          <p:nvPr/>
        </p:nvCxnSpPr>
        <p:spPr bwMode="auto">
          <a:xfrm flipV="1">
            <a:off x="4074059" y="3540420"/>
            <a:ext cx="2479141" cy="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Operationen definieren. Operationen ohne eine Auslösungsbedingung wird von der Zeit ausgelöst</a:t>
            </a:r>
          </a:p>
        </p:txBody>
      </p:sp>
    </p:spTree>
    <p:extLst>
      <p:ext uri="{BB962C8B-B14F-4D97-AF65-F5344CB8AC3E}">
        <p14:creationId xmlns:p14="http://schemas.microsoft.com/office/powerpoint/2010/main" val="3941477105"/>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mit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Gewünschte Template auswählen und benennen</a:t>
            </a:r>
          </a:p>
          <a:p>
            <a:pPr marL="342900" indent="-342900">
              <a:buFont typeface="+mj-lt"/>
              <a:buAutoNum type="arabicPeriod"/>
            </a:pPr>
            <a:r>
              <a:rPr lang="de-DE" dirty="0"/>
              <a:t>Einbau der richtigen Komponenten in die im Template vorgesehene Platz mit dem Befehl </a:t>
            </a:r>
            <a:r>
              <a:rPr lang="de-DE" i="1" dirty="0"/>
              <a:t>„Komponente ersetzen“</a:t>
            </a:r>
          </a:p>
          <a:p>
            <a:pPr marL="342900" indent="-342900">
              <a:buFont typeface="+mj-lt"/>
              <a:buAutoNum type="arabicPeriod"/>
            </a:pPr>
            <a:r>
              <a:rPr lang="de-DE" dirty="0"/>
              <a:t>Positionieren die Komponente in der Baugruppe darstellungsmäßig richtig</a:t>
            </a:r>
          </a:p>
          <a:p>
            <a:pPr marL="342900" indent="-342900">
              <a:buFont typeface="+mj-lt"/>
              <a:buAutoNum type="arabicPeriod"/>
            </a:pPr>
            <a:r>
              <a:rPr lang="de-DE" dirty="0"/>
              <a:t>Operationen und Signale je nach </a:t>
            </a:r>
            <a:r>
              <a:rPr lang="de-DE" dirty="0" err="1"/>
              <a:t>Use</a:t>
            </a:r>
            <a:r>
              <a:rPr lang="de-DE" dirty="0"/>
              <a:t>-Case anpassen, hinzufügen oder ändern</a:t>
            </a:r>
          </a:p>
          <a:p>
            <a:pPr marL="342900" indent="-342900">
              <a:buFont typeface="+mj-lt"/>
              <a:buAutoNum type="arabicPeriod"/>
            </a:pPr>
            <a:endParaRPr lang="de-DE" dirty="0"/>
          </a:p>
        </p:txBody>
      </p:sp>
      <p:sp>
        <p:nvSpPr>
          <p:cNvPr id="5" name="Foliennummernplatzhalter 4"/>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3752628575"/>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Beispielhaftes MCD Template von ELP</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1778723316"/>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 zw. Teilen und Starrkörpern</a:t>
            </a:r>
          </a:p>
        </p:txBody>
      </p:sp>
      <p:pic>
        <p:nvPicPr>
          <p:cNvPr id="4" name="Inhaltsplatzhalter 3"/>
          <p:cNvPicPr>
            <a:picLocks noGrp="1" noChangeAspect="1"/>
          </p:cNvPicPr>
          <p:nvPr>
            <p:ph idx="1"/>
          </p:nvPr>
        </p:nvPicPr>
        <p:blipFill>
          <a:blip r:embed="rId2"/>
          <a:stretch>
            <a:fillRect/>
          </a:stretch>
        </p:blipFill>
        <p:spPr>
          <a:xfrm>
            <a:off x="1675466" y="1229007"/>
            <a:ext cx="5829853" cy="5043385"/>
          </a:xfrm>
          <a:prstGeom prst="rect">
            <a:avLst/>
          </a:prstGeom>
        </p:spPr>
      </p:pic>
      <p:cxnSp>
        <p:nvCxnSpPr>
          <p:cNvPr id="6" name="Gerader Verbinder 5"/>
          <p:cNvCxnSpPr/>
          <p:nvPr/>
        </p:nvCxnSpPr>
        <p:spPr bwMode="auto">
          <a:xfrm flipV="1">
            <a:off x="2869949" y="2806574"/>
            <a:ext cx="1566249" cy="63375"/>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Gerader Verbinder 7"/>
          <p:cNvCxnSpPr/>
          <p:nvPr/>
        </p:nvCxnSpPr>
        <p:spPr bwMode="auto">
          <a:xfrm flipV="1">
            <a:off x="2869948" y="2951430"/>
            <a:ext cx="1566249" cy="31686"/>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 name="Foliennummernplatzhalter 2"/>
          <p:cNvSpPr>
            <a:spLocks noGrp="1"/>
          </p:cNvSpPr>
          <p:nvPr>
            <p:ph type="sldNum" sz="quarter" idx="10"/>
          </p:nvPr>
        </p:nvSpPr>
        <p:spPr/>
        <p:txBody>
          <a:bodyPr/>
          <a:lstStyle/>
          <a:p>
            <a:fld id="{A9D39160-6622-4657-899B-E48054115A88}" type="slidenum">
              <a:rPr lang="de-DE" smtClean="0"/>
              <a:t>25</a:t>
            </a:fld>
            <a:endParaRPr lang="de-DE"/>
          </a:p>
        </p:txBody>
      </p:sp>
    </p:spTree>
    <p:extLst>
      <p:ext uri="{BB962C8B-B14F-4D97-AF65-F5344CB8AC3E}">
        <p14:creationId xmlns:p14="http://schemas.microsoft.com/office/powerpoint/2010/main" val="1376371991"/>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26</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775470546"/>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731800491"/>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743038" cy="576262"/>
          </a:xfrm>
        </p:spPr>
        <p:txBody>
          <a:bodyPr/>
          <a:lstStyle/>
          <a:p>
            <a:r>
              <a:rPr lang="de-DE" dirty="0"/>
              <a:t>Beispielhafte </a:t>
            </a:r>
            <a:r>
              <a:rPr lang="de-DE" dirty="0" err="1"/>
              <a:t>Kinematisierung</a:t>
            </a:r>
            <a:r>
              <a:rPr lang="de-DE" dirty="0"/>
              <a:t> des linearen Antriebs ELP</a:t>
            </a:r>
          </a:p>
        </p:txBody>
      </p:sp>
      <p:sp>
        <p:nvSpPr>
          <p:cNvPr id="3" name="Inhaltsplatzhalter 2"/>
          <p:cNvSpPr>
            <a:spLocks noGrp="1"/>
          </p:cNvSpPr>
          <p:nvPr>
            <p:ph idx="1"/>
          </p:nvPr>
        </p:nvSpPr>
        <p:spPr/>
        <p:txBody>
          <a:bodyPr/>
          <a:lstStyle/>
          <a:p>
            <a:pPr marL="342900" indent="-342900">
              <a:buFont typeface="+mj-lt"/>
              <a:buAutoNum type="arabicPeriod"/>
            </a:pPr>
            <a:r>
              <a:rPr lang="de-DE" dirty="0"/>
              <a:t>Herunterladen des CAD-Daten aus vorhandenen Schunk-Datenbank</a:t>
            </a:r>
          </a:p>
          <a:p>
            <a:pPr marL="342900" indent="-342900">
              <a:buFont typeface="+mj-lt"/>
              <a:buAutoNum type="arabicPeriod"/>
            </a:pPr>
            <a:r>
              <a:rPr lang="de-DE" dirty="0"/>
              <a:t>Analysieren der Baugruppe und Unterteilung der Teile in Gruppen, die dem Template entsprechen; zu dem Template braucht man eine Beschreibung, welche funktionale Gruppe gefordert werden</a:t>
            </a:r>
          </a:p>
          <a:p>
            <a:pPr marL="342900" indent="-342900">
              <a:buFont typeface="+mj-lt"/>
              <a:buAutoNum type="arabicPeriod"/>
            </a:pPr>
            <a:r>
              <a:rPr lang="de-DE" dirty="0"/>
              <a:t>Zusammenfügen (</a:t>
            </a:r>
            <a:r>
              <a:rPr lang="de-DE" dirty="0" err="1"/>
              <a:t>Merge</a:t>
            </a:r>
            <a:r>
              <a:rPr lang="de-DE" dirty="0"/>
              <a:t>) der Einzelteilen zu einem großen Teil, der der funktionalen Gruppe des Templates entspricht, mit der Funktion „Exportieren in </a:t>
            </a:r>
            <a:r>
              <a:rPr lang="de-DE" dirty="0" err="1"/>
              <a:t>Step</a:t>
            </a:r>
            <a:r>
              <a:rPr lang="de-DE" dirty="0"/>
              <a:t> 214“. </a:t>
            </a:r>
          </a:p>
          <a:p>
            <a:pPr marL="342900" indent="-342900">
              <a:buFont typeface="+mj-lt"/>
              <a:buAutoNum type="arabicPeriod"/>
            </a:pPr>
            <a:r>
              <a:rPr lang="de-DE" dirty="0"/>
              <a:t>Erstellen eines neuen MCD-Modells mit Template, Ersetzen der Teile in der vorgesehenen Platz (siehe </a:t>
            </a:r>
            <a:r>
              <a:rPr lang="de-DE" i="1" dirty="0"/>
              <a:t>„Vorgehensweise mit Templates“</a:t>
            </a:r>
            <a:r>
              <a:rPr lang="de-DE" dirty="0"/>
              <a:t>)</a:t>
            </a:r>
          </a:p>
          <a:p>
            <a:pPr marL="342900" indent="-342900">
              <a:buFont typeface="+mj-lt"/>
              <a:buAutoNum type="arabicPeriod"/>
            </a:pPr>
            <a:r>
              <a:rPr lang="de-DE" dirty="0"/>
              <a:t>Positionieren der Teile zur richtigen Darstellung im Raum</a:t>
            </a:r>
          </a:p>
        </p:txBody>
      </p:sp>
      <p:sp>
        <p:nvSpPr>
          <p:cNvPr id="5" name="Foliennummernplatzhalter 4"/>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2141907016"/>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Unterteilung der Teile</a:t>
            </a:r>
          </a:p>
        </p:txBody>
      </p:sp>
      <p:pic>
        <p:nvPicPr>
          <p:cNvPr id="4" name="Inhaltsplatzhalter 3"/>
          <p:cNvPicPr>
            <a:picLocks noGrp="1" noChangeAspect="1"/>
          </p:cNvPicPr>
          <p:nvPr>
            <p:ph idx="1"/>
          </p:nvPr>
        </p:nvPicPr>
        <p:blipFill>
          <a:blip r:embed="rId2"/>
          <a:stretch>
            <a:fillRect/>
          </a:stretch>
        </p:blipFill>
        <p:spPr>
          <a:xfrm>
            <a:off x="1002141" y="1256169"/>
            <a:ext cx="7272319" cy="5045042"/>
          </a:xfrm>
          <a:prstGeom prst="rect">
            <a:avLst/>
          </a:prstGeom>
        </p:spPr>
      </p:pic>
      <p:sp>
        <p:nvSpPr>
          <p:cNvPr id="5" name="Rechteck 4"/>
          <p:cNvSpPr/>
          <p:nvPr/>
        </p:nvSpPr>
        <p:spPr>
          <a:xfrm>
            <a:off x="1548145" y="2661719"/>
            <a:ext cx="1222217" cy="434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3"/>
            <a:endCxn id="9" idx="1"/>
          </p:cNvCxnSpPr>
          <p:nvPr/>
        </p:nvCxnSpPr>
        <p:spPr bwMode="auto">
          <a:xfrm flipV="1">
            <a:off x="2770362" y="2709725"/>
            <a:ext cx="434564" cy="16927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9" name="Textfeld 8"/>
          <p:cNvSpPr txBox="1"/>
          <p:nvPr/>
        </p:nvSpPr>
        <p:spPr>
          <a:xfrm>
            <a:off x="3204926" y="2540448"/>
            <a:ext cx="1016625" cy="338554"/>
          </a:xfrm>
          <a:prstGeom prst="rect">
            <a:avLst/>
          </a:prstGeom>
          <a:noFill/>
        </p:spPr>
        <p:txBody>
          <a:bodyPr wrap="none" rtlCol="0">
            <a:spAutoFit/>
          </a:bodyPr>
          <a:lstStyle/>
          <a:p>
            <a:pPr algn="l">
              <a:spcBef>
                <a:spcPts val="0"/>
              </a:spcBef>
            </a:pPr>
            <a:r>
              <a:rPr lang="de-DE" sz="1600" dirty="0">
                <a:solidFill>
                  <a:schemeClr val="tx1"/>
                </a:solidFill>
                <a:latin typeface="+mn-lt"/>
              </a:rPr>
              <a:t>Gehäuse</a:t>
            </a:r>
          </a:p>
        </p:txBody>
      </p:sp>
      <p:sp>
        <p:nvSpPr>
          <p:cNvPr id="13" name="Rechteck 12"/>
          <p:cNvSpPr/>
          <p:nvPr/>
        </p:nvSpPr>
        <p:spPr>
          <a:xfrm>
            <a:off x="1548144" y="3074313"/>
            <a:ext cx="1222218" cy="15956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4" name="Gerader Verbinder 13"/>
          <p:cNvCxnSpPr>
            <a:stCxn id="13" idx="3"/>
            <a:endCxn id="17" idx="1"/>
          </p:cNvCxnSpPr>
          <p:nvPr/>
        </p:nvCxnSpPr>
        <p:spPr bwMode="auto">
          <a:xfrm flipV="1">
            <a:off x="2770362" y="3048279"/>
            <a:ext cx="434564" cy="105818"/>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17" name="Textfeld 16"/>
          <p:cNvSpPr txBox="1"/>
          <p:nvPr/>
        </p:nvSpPr>
        <p:spPr>
          <a:xfrm>
            <a:off x="3204926" y="2879002"/>
            <a:ext cx="970137" cy="338554"/>
          </a:xfrm>
          <a:prstGeom prst="rect">
            <a:avLst/>
          </a:prstGeom>
          <a:noFill/>
        </p:spPr>
        <p:txBody>
          <a:bodyPr wrap="none" rtlCol="0">
            <a:spAutoFit/>
          </a:bodyPr>
          <a:lstStyle/>
          <a:p>
            <a:pPr algn="l">
              <a:spcBef>
                <a:spcPts val="0"/>
              </a:spcBef>
            </a:pPr>
            <a:r>
              <a:rPr lang="de-DE" sz="1600" dirty="0">
                <a:solidFill>
                  <a:schemeClr val="tx1"/>
                </a:solidFill>
                <a:latin typeface="+mn-lt"/>
              </a:rPr>
              <a:t>Schlitten</a:t>
            </a:r>
          </a:p>
        </p:txBody>
      </p:sp>
      <p:sp>
        <p:nvSpPr>
          <p:cNvPr id="20" name="Foliennummernplatzhalter 19"/>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3853691093"/>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Inhaltsverzeichnis</a:t>
            </a:r>
          </a:p>
        </p:txBody>
      </p:sp>
      <p:sp>
        <p:nvSpPr>
          <p:cNvPr id="3" name="Inhaltsplatzhalter 2"/>
          <p:cNvSpPr>
            <a:spLocks noGrp="1"/>
          </p:cNvSpPr>
          <p:nvPr>
            <p:ph idx="1"/>
          </p:nvPr>
        </p:nvSpPr>
        <p:spPr/>
        <p:txBody>
          <a:bodyPr/>
          <a:lstStyle/>
          <a:p>
            <a:pPr marL="342900" indent="-342900">
              <a:buFont typeface="+mj-lt"/>
              <a:buAutoNum type="arabicPeriod"/>
            </a:pPr>
            <a:r>
              <a:rPr lang="de-DE" dirty="0"/>
              <a:t>Einleitung – Motivation und Projektziele</a:t>
            </a:r>
          </a:p>
          <a:p>
            <a:pPr marL="342900" indent="-342900">
              <a:buFont typeface="+mj-lt"/>
              <a:buAutoNum type="arabicPeriod"/>
            </a:pPr>
            <a:r>
              <a:rPr lang="de-DE" dirty="0"/>
              <a:t>Grundlegendes über Modellierung</a:t>
            </a:r>
          </a:p>
          <a:p>
            <a:pPr marL="342900" indent="-342900">
              <a:buFont typeface="+mj-lt"/>
              <a:buAutoNum type="arabicPeriod"/>
            </a:pPr>
            <a:r>
              <a:rPr lang="de-DE" dirty="0"/>
              <a:t>Anwendungsfälle und Anforderungsspezifikation der Modelle (bezogen auf Key-User/Schunk Intern)</a:t>
            </a:r>
          </a:p>
          <a:p>
            <a:pPr marL="342900" indent="-342900">
              <a:buFont typeface="+mj-lt"/>
              <a:buAutoNum type="arabicPeriod"/>
            </a:pPr>
            <a:r>
              <a:rPr lang="de-DE" dirty="0"/>
              <a:t>Vorgehensweise der </a:t>
            </a:r>
            <a:r>
              <a:rPr lang="de-DE" dirty="0" err="1"/>
              <a:t>Kinematisierung</a:t>
            </a:r>
            <a:r>
              <a:rPr lang="de-DE" dirty="0"/>
              <a:t> mit MCD</a:t>
            </a:r>
          </a:p>
          <a:p>
            <a:pPr marL="342900" indent="-342900">
              <a:buFont typeface="+mj-lt"/>
              <a:buAutoNum type="arabicPeriod"/>
            </a:pPr>
            <a:r>
              <a:rPr lang="de-DE" dirty="0"/>
              <a:t>Voreinstellung und wichtige Physik-Elemente in MCD (Programmgrundlage)</a:t>
            </a:r>
          </a:p>
          <a:p>
            <a:pPr marL="342900" indent="-342900">
              <a:buFont typeface="+mj-lt"/>
              <a:buAutoNum type="arabicPeriod"/>
            </a:pPr>
            <a:r>
              <a:rPr lang="de-DE" dirty="0"/>
              <a:t>Konzept der Bibliothek</a:t>
            </a:r>
          </a:p>
          <a:p>
            <a:pPr marL="342900" indent="-342900">
              <a:buFont typeface="+mj-lt"/>
              <a:buAutoNum type="arabicPeriod"/>
            </a:pPr>
            <a:r>
              <a:rPr lang="de-DE" dirty="0"/>
              <a:t>Konzept der Versorgung der Bibliothek</a:t>
            </a:r>
          </a:p>
          <a:p>
            <a:pPr marL="342900" indent="-342900">
              <a:buFont typeface="+mj-lt"/>
              <a:buAutoNum type="arabicPeriod"/>
            </a:pPr>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a:t>
            </a:fld>
            <a:endParaRPr lang="de-DE"/>
          </a:p>
        </p:txBody>
      </p:sp>
    </p:spTree>
    <p:extLst>
      <p:ext uri="{BB962C8B-B14F-4D97-AF65-F5344CB8AC3E}">
        <p14:creationId xmlns:p14="http://schemas.microsoft.com/office/powerpoint/2010/main" val="102909540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Zusammenfügen der Teile</a:t>
            </a:r>
          </a:p>
        </p:txBody>
      </p:sp>
      <p:pic>
        <p:nvPicPr>
          <p:cNvPr id="4" name="Inhaltsplatzhalter 3"/>
          <p:cNvPicPr>
            <a:picLocks noGrp="1" noChangeAspect="1"/>
          </p:cNvPicPr>
          <p:nvPr>
            <p:ph idx="1"/>
          </p:nvPr>
        </p:nvPicPr>
        <p:blipFill>
          <a:blip r:embed="rId2"/>
          <a:stretch>
            <a:fillRect/>
          </a:stretch>
        </p:blipFill>
        <p:spPr>
          <a:xfrm>
            <a:off x="331838" y="1360681"/>
            <a:ext cx="6096122" cy="2808824"/>
          </a:xfrm>
          <a:prstGeom prst="rect">
            <a:avLst/>
          </a:prstGeom>
        </p:spPr>
      </p:pic>
      <p:pic>
        <p:nvPicPr>
          <p:cNvPr id="5" name="Grafik 4"/>
          <p:cNvPicPr>
            <a:picLocks noChangeAspect="1"/>
          </p:cNvPicPr>
          <p:nvPr/>
        </p:nvPicPr>
        <p:blipFill>
          <a:blip r:embed="rId3"/>
          <a:stretch>
            <a:fillRect/>
          </a:stretch>
        </p:blipFill>
        <p:spPr>
          <a:xfrm>
            <a:off x="3739082" y="3661482"/>
            <a:ext cx="5135326" cy="2645576"/>
          </a:xfrm>
          <a:prstGeom prst="rect">
            <a:avLst/>
          </a:prstGeom>
        </p:spPr>
      </p:pic>
      <p:sp>
        <p:nvSpPr>
          <p:cNvPr id="6" name="Nach rechts gekrümmter Pfeil 5"/>
          <p:cNvSpPr/>
          <p:nvPr/>
        </p:nvSpPr>
        <p:spPr>
          <a:xfrm rot="20759533">
            <a:off x="2393567" y="3774492"/>
            <a:ext cx="1149790" cy="1758460"/>
          </a:xfrm>
          <a:prstGeom prst="curvedRightArrow">
            <a:avLst>
              <a:gd name="adj1" fmla="val 27714"/>
              <a:gd name="adj2" fmla="val 48654"/>
              <a:gd name="adj3" fmla="val 34355"/>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7" name="Textfeld 6"/>
          <p:cNvSpPr txBox="1"/>
          <p:nvPr/>
        </p:nvSpPr>
        <p:spPr>
          <a:xfrm>
            <a:off x="775458" y="4549111"/>
            <a:ext cx="1606530" cy="830997"/>
          </a:xfrm>
          <a:prstGeom prst="rect">
            <a:avLst/>
          </a:prstGeom>
          <a:noFill/>
        </p:spPr>
        <p:txBody>
          <a:bodyPr wrap="none" rtlCol="0">
            <a:spAutoFit/>
          </a:bodyPr>
          <a:lstStyle/>
          <a:p>
            <a:pPr algn="l">
              <a:spcBef>
                <a:spcPts val="0"/>
              </a:spcBef>
            </a:pPr>
            <a:r>
              <a:rPr lang="de-DE" sz="1600" dirty="0">
                <a:solidFill>
                  <a:schemeClr val="tx1"/>
                </a:solidFill>
                <a:latin typeface="+mn-lt"/>
              </a:rPr>
              <a:t>Als STEP-Datei</a:t>
            </a:r>
            <a:br>
              <a:rPr lang="de-DE" sz="1600" dirty="0">
                <a:solidFill>
                  <a:schemeClr val="tx1"/>
                </a:solidFill>
                <a:latin typeface="+mn-lt"/>
              </a:rPr>
            </a:br>
            <a:r>
              <a:rPr lang="de-DE" sz="1600" dirty="0">
                <a:solidFill>
                  <a:schemeClr val="tx1"/>
                </a:solidFill>
                <a:latin typeface="+mn-lt"/>
              </a:rPr>
              <a:t>exportieren &amp;</a:t>
            </a:r>
            <a:br>
              <a:rPr lang="de-DE" sz="1600" dirty="0">
                <a:solidFill>
                  <a:schemeClr val="tx1"/>
                </a:solidFill>
                <a:latin typeface="+mn-lt"/>
              </a:rPr>
            </a:br>
            <a:r>
              <a:rPr lang="de-DE" sz="1600" dirty="0">
                <a:solidFill>
                  <a:schemeClr val="tx1"/>
                </a:solidFill>
                <a:latin typeface="+mn-lt"/>
              </a:rPr>
              <a:t>öffnen</a:t>
            </a:r>
          </a:p>
        </p:txBody>
      </p:sp>
      <p:sp>
        <p:nvSpPr>
          <p:cNvPr id="8" name="Foliennummernplatzhalter 7"/>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2070314333"/>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Erstellung eines neuen Modells aus Template</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4275878222"/>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 mit dem zusammengefügten Teil</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32</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968759140"/>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1258709037"/>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Konzept für die Einstellung der Begrenzung</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576950687"/>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Konzept der Einstellung der Begrenzung</a:t>
            </a:r>
          </a:p>
        </p:txBody>
      </p:sp>
      <p:sp>
        <p:nvSpPr>
          <p:cNvPr id="3" name="Inhaltsplatzhalter 2"/>
          <p:cNvSpPr>
            <a:spLocks noGrp="1"/>
          </p:cNvSpPr>
          <p:nvPr>
            <p:ph idx="1"/>
          </p:nvPr>
        </p:nvSpPr>
        <p:spPr/>
        <p:txBody>
          <a:bodyPr/>
          <a:lstStyle/>
          <a:p>
            <a:r>
              <a:rPr lang="de-DE" dirty="0"/>
              <a:t>Begrenzung des </a:t>
            </a:r>
            <a:r>
              <a:rPr lang="de-DE" dirty="0" err="1"/>
              <a:t>Verfahrwegs</a:t>
            </a:r>
            <a:r>
              <a:rPr lang="de-DE" dirty="0"/>
              <a:t> kann durch 2 Methoden realisiert werden</a:t>
            </a:r>
          </a:p>
          <a:p>
            <a:pPr lvl="1"/>
            <a:r>
              <a:rPr lang="de-DE" dirty="0"/>
              <a:t>Begrenzung durch </a:t>
            </a:r>
            <a:r>
              <a:rPr lang="de-DE" b="1" dirty="0"/>
              <a:t>Signaladapter</a:t>
            </a:r>
          </a:p>
          <a:p>
            <a:pPr lvl="1"/>
            <a:r>
              <a:rPr lang="de-DE" dirty="0"/>
              <a:t>Begrenzung durch </a:t>
            </a:r>
            <a:r>
              <a:rPr lang="de-DE" b="1" dirty="0"/>
              <a:t>Laufzeitverhalten</a:t>
            </a:r>
          </a:p>
          <a:p>
            <a:r>
              <a:rPr lang="de-DE" dirty="0"/>
              <a:t>Beide Verfahren funktionieren in der Art, dass zuerst die Position des beweglichen Teils (z.B. der Finger des Greifers) als eine </a:t>
            </a:r>
            <a:r>
              <a:rPr lang="de-DE" b="1" dirty="0"/>
              <a:t>Variable</a:t>
            </a:r>
            <a:r>
              <a:rPr lang="de-DE" dirty="0"/>
              <a:t> angelegt wird </a:t>
            </a:r>
          </a:p>
          <a:p>
            <a:r>
              <a:rPr lang="de-DE" dirty="0"/>
              <a:t>Schließlich wird </a:t>
            </a:r>
            <a:r>
              <a:rPr lang="de-DE" b="1" dirty="0"/>
              <a:t>die Variable</a:t>
            </a:r>
            <a:r>
              <a:rPr lang="de-DE" dirty="0"/>
              <a:t> durch eine Formel definiert. Diese Formel beschreibt die begrenzende Eigenschaft</a:t>
            </a:r>
          </a:p>
          <a:p>
            <a:r>
              <a:rPr lang="de-DE" dirty="0"/>
              <a:t>Mit beiden Verfahren kann man die Begrenzung so hinterlegt, dass sie bereits beim Einbau des Teils hinterlegt ist</a:t>
            </a:r>
          </a:p>
          <a:p>
            <a:r>
              <a:rPr lang="de-DE" dirty="0"/>
              <a:t>Sowohl Signaladapter als auch Laufzeitparameter sind vom Benutzer </a:t>
            </a:r>
            <a:r>
              <a:rPr lang="de-DE" b="1" dirty="0"/>
              <a:t>veränderbar</a:t>
            </a:r>
          </a:p>
          <a:p>
            <a:r>
              <a:rPr lang="de-DE" dirty="0"/>
              <a:t>Laufzeitparameter ist „unsichtbarer“ vom Benutzer gegenüber Signaladapter</a:t>
            </a:r>
          </a:p>
          <a:p>
            <a:r>
              <a:rPr lang="de-DE" dirty="0"/>
              <a:t>Der Grund für die Veränderbarkeit ist, </a:t>
            </a:r>
            <a:r>
              <a:rPr lang="de-DE" b="1" dirty="0"/>
              <a:t>virtuelle Inbetriebnahme</a:t>
            </a:r>
            <a:r>
              <a:rPr lang="de-DE" dirty="0"/>
              <a:t>. In der virtuellen Inbetriebnahme möchte der Benutzer ggf. einige Begrenzung ändern, insofern möglich ist, um den Potenzial des Systems auszuschöpfen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35</a:t>
            </a:fld>
            <a:endParaRPr lang="de-DE">
              <a:solidFill>
                <a:prstClr val="white"/>
              </a:solidFill>
            </a:endParaRPr>
          </a:p>
        </p:txBody>
      </p:sp>
    </p:spTree>
    <p:extLst>
      <p:ext uri="{BB962C8B-B14F-4D97-AF65-F5344CB8AC3E}">
        <p14:creationId xmlns:p14="http://schemas.microsoft.com/office/powerpoint/2010/main" val="2031241127"/>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Verfahren zur Begrenzung</a:t>
            </a:r>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36</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86594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252296" y="4190301"/>
            <a:ext cx="542949"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13502"/>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Verfahren zur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865943"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536504" y="3879735"/>
            <a:ext cx="457705"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3749617283"/>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zur Modellierung von Begrenzung</a:t>
            </a:r>
          </a:p>
        </p:txBody>
      </p:sp>
      <p:sp>
        <p:nvSpPr>
          <p:cNvPr id="3" name="Inhaltsplatzhalter 2"/>
          <p:cNvSpPr>
            <a:spLocks noGrp="1"/>
          </p:cNvSpPr>
          <p:nvPr>
            <p:ph idx="1"/>
          </p:nvPr>
        </p:nvSpPr>
        <p:spPr/>
        <p:txBody>
          <a:bodyPr/>
          <a:lstStyle/>
          <a:p>
            <a:r>
              <a:rPr lang="de-DE" dirty="0"/>
              <a:t>Die Art der Begrenzung und ihre Eigenschaft genauer abstrahieren. D.h., ist die Begrenzung mechanisch oder elektronisch, und, ist es veränderbar, oder unveränderbar? </a:t>
            </a:r>
          </a:p>
          <a:p>
            <a:r>
              <a:rPr lang="de-DE" dirty="0"/>
              <a:t>Ist die Begrenzung elektronisch, die eine Signal beim Erreichen der Begrenzung zurückgibt, z.B. ein Näherungsschalter, der am ELP eingebaut wird, wird die Signal in Signaladapter hinterlegt, die später ggf. in der SPS-Steuerung genutzt wird</a:t>
            </a:r>
          </a:p>
          <a:p>
            <a:r>
              <a:rPr lang="de-DE" dirty="0"/>
              <a:t>Ist die Begrenzung mechanisch, z.B. eine Anschlagschraube zur Einstellung der Endlagenposition vom ELP, wird die Begrenzung im Laufzeitparameter hinterlegt, die zwar nicht in der Signalkommunikation beteiligt wird, aber beim Bedarf veränderbar ist für den Benutzer. </a:t>
            </a:r>
          </a:p>
          <a:p>
            <a:r>
              <a:rPr lang="de-DE" dirty="0"/>
              <a:t>Analog gilt auch für elektronische Begrenzung, die jedoch keine Signal zurückliefert. Z.B. ein integrierter Drehschalter. Dafür wird auch ein Laufzeitparameter hinterlegt, die zwar manipulierbar ist, aber liefert keine Signal</a:t>
            </a:r>
          </a:p>
          <a:p>
            <a:r>
              <a:rPr lang="de-DE" dirty="0"/>
              <a:t>Nicht veränderbare Variablen werden im Modell so hinterlegt, dass der Benutzer nicht einfach sehen kann.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1160679016"/>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Art der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
        <p:nvSpPr>
          <p:cNvPr id="5" name="Ellipse 4"/>
          <p:cNvSpPr/>
          <p:nvPr/>
        </p:nvSpPr>
        <p:spPr>
          <a:xfrm>
            <a:off x="3288546" y="1651307"/>
            <a:ext cx="2827090" cy="704675"/>
          </a:xfrm>
          <a:prstGeom prst="ellips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2000" dirty="0"/>
              <a:t>Begrenzung</a:t>
            </a:r>
          </a:p>
        </p:txBody>
      </p:sp>
      <p:cxnSp>
        <p:nvCxnSpPr>
          <p:cNvPr id="6" name="Gerader Verbinder 5"/>
          <p:cNvCxnSpPr>
            <a:stCxn id="5" idx="4"/>
            <a:endCxn id="10" idx="0"/>
          </p:cNvCxnSpPr>
          <p:nvPr/>
        </p:nvCxnSpPr>
        <p:spPr bwMode="auto">
          <a:xfrm flipH="1">
            <a:off x="2937462" y="2355982"/>
            <a:ext cx="1764629"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Textfeld 6"/>
          <p:cNvSpPr txBox="1"/>
          <p:nvPr/>
        </p:nvSpPr>
        <p:spPr>
          <a:xfrm>
            <a:off x="3809060" y="3638316"/>
            <a:ext cx="1300356"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Elektronisch</a:t>
            </a:r>
          </a:p>
        </p:txBody>
      </p:sp>
      <p:sp>
        <p:nvSpPr>
          <p:cNvPr id="8" name="Textfeld 7"/>
          <p:cNvSpPr txBox="1"/>
          <p:nvPr/>
        </p:nvSpPr>
        <p:spPr>
          <a:xfrm>
            <a:off x="382439" y="3638316"/>
            <a:ext cx="237436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Anschlagsschrauben</a:t>
            </a:r>
          </a:p>
          <a:p>
            <a:pPr marL="285750" indent="-285750">
              <a:spcBef>
                <a:spcPts val="0"/>
              </a:spcBef>
              <a:buFont typeface="Arial" panose="020B0604020202020204" pitchFamily="34" charset="0"/>
              <a:buChar char="•"/>
            </a:pPr>
            <a:r>
              <a:rPr lang="de-DE" sz="1600" dirty="0">
                <a:solidFill>
                  <a:schemeClr val="tx1"/>
                </a:solidFill>
              </a:rPr>
              <a:t>Schaltnocken</a:t>
            </a:r>
            <a:endParaRPr lang="de-DE" sz="1600" dirty="0">
              <a:solidFill>
                <a:schemeClr val="tx1"/>
              </a:solidFill>
              <a:latin typeface="+mn-lt"/>
            </a:endParaRPr>
          </a:p>
        </p:txBody>
      </p:sp>
      <p:sp>
        <p:nvSpPr>
          <p:cNvPr id="9" name="Textfeld 8"/>
          <p:cNvSpPr txBox="1"/>
          <p:nvPr/>
        </p:nvSpPr>
        <p:spPr>
          <a:xfrm>
            <a:off x="5965316" y="2896944"/>
            <a:ext cx="165468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Unveränderbar</a:t>
            </a:r>
          </a:p>
        </p:txBody>
      </p:sp>
      <p:sp>
        <p:nvSpPr>
          <p:cNvPr id="10" name="Textfeld 9"/>
          <p:cNvSpPr txBox="1"/>
          <p:nvPr/>
        </p:nvSpPr>
        <p:spPr>
          <a:xfrm>
            <a:off x="2214982" y="2896944"/>
            <a:ext cx="1444959"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Veränderbar</a:t>
            </a:r>
          </a:p>
        </p:txBody>
      </p:sp>
      <p:cxnSp>
        <p:nvCxnSpPr>
          <p:cNvPr id="11" name="Gerader Verbinder 10"/>
          <p:cNvCxnSpPr>
            <a:stCxn id="5" idx="4"/>
            <a:endCxn id="9" idx="0"/>
          </p:cNvCxnSpPr>
          <p:nvPr/>
        </p:nvCxnSpPr>
        <p:spPr bwMode="auto">
          <a:xfrm>
            <a:off x="4702091" y="2355982"/>
            <a:ext cx="2090567"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9" name="Textfeld 18"/>
          <p:cNvSpPr txBox="1"/>
          <p:nvPr/>
        </p:nvSpPr>
        <p:spPr>
          <a:xfrm>
            <a:off x="7118383" y="3638317"/>
            <a:ext cx="1431802"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a:t>
            </a:r>
          </a:p>
          <a:p>
            <a:pPr marL="285750" indent="-285750">
              <a:spcBef>
                <a:spcPts val="0"/>
              </a:spcBef>
              <a:buFont typeface="Arial" panose="020B0604020202020204" pitchFamily="34" charset="0"/>
              <a:buChar char="•"/>
            </a:pPr>
            <a:r>
              <a:rPr lang="de-DE" sz="1600" dirty="0">
                <a:solidFill>
                  <a:schemeClr val="tx1"/>
                </a:solidFill>
                <a:latin typeface="+mn-lt"/>
              </a:rPr>
              <a:t>Geometrie</a:t>
            </a:r>
          </a:p>
        </p:txBody>
      </p:sp>
      <p:cxnSp>
        <p:nvCxnSpPr>
          <p:cNvPr id="20" name="Gerader Verbinder 19"/>
          <p:cNvCxnSpPr>
            <a:stCxn id="9" idx="2"/>
            <a:endCxn id="19" idx="0"/>
          </p:cNvCxnSpPr>
          <p:nvPr/>
        </p:nvCxnSpPr>
        <p:spPr bwMode="auto">
          <a:xfrm>
            <a:off x="6792658" y="3235498"/>
            <a:ext cx="1041626" cy="40281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10" idx="2"/>
            <a:endCxn id="7" idx="0"/>
          </p:cNvCxnSpPr>
          <p:nvPr/>
        </p:nvCxnSpPr>
        <p:spPr bwMode="auto">
          <a:xfrm>
            <a:off x="2937462" y="3235498"/>
            <a:ext cx="1521776"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6" name="Gerader Verbinder 25"/>
          <p:cNvCxnSpPr>
            <a:stCxn id="10" idx="2"/>
            <a:endCxn id="8" idx="0"/>
          </p:cNvCxnSpPr>
          <p:nvPr/>
        </p:nvCxnSpPr>
        <p:spPr bwMode="auto">
          <a:xfrm flipH="1">
            <a:off x="1569623" y="3235498"/>
            <a:ext cx="1367839"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9" name="Gerader Verbinder 28"/>
          <p:cNvCxnSpPr>
            <a:stCxn id="7" idx="2"/>
            <a:endCxn id="39" idx="0"/>
          </p:cNvCxnSpPr>
          <p:nvPr/>
        </p:nvCxnSpPr>
        <p:spPr bwMode="auto">
          <a:xfrm flipH="1">
            <a:off x="2813657" y="3976870"/>
            <a:ext cx="1645581" cy="741371"/>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5" name="Gerader Verbinder 34"/>
          <p:cNvCxnSpPr>
            <a:stCxn id="7" idx="2"/>
            <a:endCxn id="40" idx="0"/>
          </p:cNvCxnSpPr>
          <p:nvPr/>
        </p:nvCxnSpPr>
        <p:spPr bwMode="auto">
          <a:xfrm>
            <a:off x="4459238" y="3976870"/>
            <a:ext cx="1006353" cy="74137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9" name="Textfeld 38"/>
          <p:cNvSpPr txBox="1"/>
          <p:nvPr/>
        </p:nvSpPr>
        <p:spPr>
          <a:xfrm>
            <a:off x="1717042" y="4718241"/>
            <a:ext cx="2193229"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Mit Feedback</a:t>
            </a:r>
          </a:p>
          <a:p>
            <a:pPr marL="285750" indent="-285750">
              <a:spcBef>
                <a:spcPts val="0"/>
              </a:spcBef>
              <a:buFont typeface="Arial" panose="020B0604020202020204" pitchFamily="34" charset="0"/>
              <a:buChar char="•"/>
            </a:pPr>
            <a:r>
              <a:rPr lang="de-DE" sz="1600" dirty="0">
                <a:solidFill>
                  <a:schemeClr val="tx1"/>
                </a:solidFill>
                <a:latin typeface="+mn-lt"/>
              </a:rPr>
              <a:t>Eingebauter</a:t>
            </a:r>
            <a:br>
              <a:rPr lang="de-DE" sz="1600" dirty="0">
                <a:solidFill>
                  <a:schemeClr val="tx1"/>
                </a:solidFill>
                <a:latin typeface="+mn-lt"/>
              </a:rPr>
            </a:br>
            <a:r>
              <a:rPr lang="de-DE" sz="1600" dirty="0">
                <a:solidFill>
                  <a:schemeClr val="tx1"/>
                </a:solidFill>
                <a:latin typeface="+mn-lt"/>
              </a:rPr>
              <a:t>Näherungsschalter</a:t>
            </a:r>
          </a:p>
        </p:txBody>
      </p:sp>
      <p:sp>
        <p:nvSpPr>
          <p:cNvPr id="40" name="Textfeld 39"/>
          <p:cNvSpPr txBox="1"/>
          <p:nvPr/>
        </p:nvSpPr>
        <p:spPr>
          <a:xfrm>
            <a:off x="4093260" y="4718242"/>
            <a:ext cx="2744662"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Ohne Feedback</a:t>
            </a:r>
          </a:p>
          <a:p>
            <a:pPr marL="285750" indent="-285750">
              <a:spcBef>
                <a:spcPts val="0"/>
              </a:spcBef>
              <a:buFont typeface="Arial" panose="020B0604020202020204" pitchFamily="34" charset="0"/>
              <a:buChar char="•"/>
            </a:pPr>
            <a:r>
              <a:rPr lang="de-DE" sz="1600" dirty="0">
                <a:solidFill>
                  <a:schemeClr val="tx1"/>
                </a:solidFill>
              </a:rPr>
              <a:t>Integrierter Drehschalter </a:t>
            </a:r>
            <a:endParaRPr lang="de-DE" sz="1600" dirty="0">
              <a:solidFill>
                <a:schemeClr val="tx1"/>
              </a:solidFill>
              <a:latin typeface="+mn-lt"/>
            </a:endParaRPr>
          </a:p>
        </p:txBody>
      </p:sp>
    </p:spTree>
    <p:extLst>
      <p:ext uri="{BB962C8B-B14F-4D97-AF65-F5344CB8AC3E}">
        <p14:creationId xmlns:p14="http://schemas.microsoft.com/office/powerpoint/2010/main" val="1899158499"/>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1. Einleitung – Motivation &amp;</a:t>
            </a:r>
            <a:br>
              <a:rPr lang="de-DE" dirty="0"/>
            </a:br>
            <a:r>
              <a:rPr lang="de-DE" dirty="0"/>
              <a:t>    Projektziele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91555280"/>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Use</a:t>
            </a:r>
            <a:r>
              <a:rPr lang="de-DE" dirty="0"/>
              <a:t>-Case Studie – Schunk ELP_100H120</a:t>
            </a:r>
          </a:p>
        </p:txBody>
      </p:sp>
      <p:pic>
        <p:nvPicPr>
          <p:cNvPr id="5" name="Inhaltsplatzhalter 4"/>
          <p:cNvPicPr>
            <a:picLocks noGrp="1" noChangeAspect="1"/>
          </p:cNvPicPr>
          <p:nvPr>
            <p:ph idx="1"/>
          </p:nvPr>
        </p:nvPicPr>
        <p:blipFill>
          <a:blip r:embed="rId2"/>
          <a:stretch>
            <a:fillRect/>
          </a:stretch>
        </p:blipFill>
        <p:spPr>
          <a:xfrm>
            <a:off x="448811" y="1732856"/>
            <a:ext cx="8229600" cy="4461986"/>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
        <p:nvSpPr>
          <p:cNvPr id="6" name="Rechteck 5"/>
          <p:cNvSpPr/>
          <p:nvPr/>
        </p:nvSpPr>
        <p:spPr>
          <a:xfrm>
            <a:off x="6709794" y="3227228"/>
            <a:ext cx="1820411" cy="13675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 name="Rechteck 6"/>
          <p:cNvSpPr/>
          <p:nvPr/>
        </p:nvSpPr>
        <p:spPr>
          <a:xfrm>
            <a:off x="6709793" y="3680234"/>
            <a:ext cx="1820411" cy="13675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Textfeld 7"/>
          <p:cNvSpPr txBox="1"/>
          <p:nvPr/>
        </p:nvSpPr>
        <p:spPr>
          <a:xfrm>
            <a:off x="5427677" y="1236178"/>
            <a:ext cx="1447832" cy="338554"/>
          </a:xfrm>
          <a:prstGeom prst="rect">
            <a:avLst/>
          </a:prstGeom>
          <a:noFill/>
        </p:spPr>
        <p:txBody>
          <a:bodyPr wrap="none" rtlCol="0">
            <a:spAutoFit/>
          </a:bodyPr>
          <a:lstStyle/>
          <a:p>
            <a:pPr algn="l">
              <a:spcBef>
                <a:spcPts val="0"/>
              </a:spcBef>
            </a:pPr>
            <a:r>
              <a:rPr lang="de-DE" sz="1600" dirty="0">
                <a:solidFill>
                  <a:schemeClr val="tx1"/>
                </a:solidFill>
                <a:latin typeface="+mn-lt"/>
              </a:rPr>
              <a:t>Signaladapter</a:t>
            </a:r>
          </a:p>
        </p:txBody>
      </p:sp>
      <p:sp>
        <p:nvSpPr>
          <p:cNvPr id="9" name="Textfeld 8"/>
          <p:cNvSpPr txBox="1"/>
          <p:nvPr/>
        </p:nvSpPr>
        <p:spPr>
          <a:xfrm>
            <a:off x="7105475" y="1247330"/>
            <a:ext cx="1838965" cy="338554"/>
          </a:xfrm>
          <a:prstGeom prst="rect">
            <a:avLst/>
          </a:prstGeom>
          <a:noFill/>
        </p:spPr>
        <p:txBody>
          <a:bodyPr wrap="none" rtlCol="0">
            <a:spAutoFit/>
          </a:bodyPr>
          <a:lstStyle/>
          <a:p>
            <a:pPr algn="l">
              <a:spcBef>
                <a:spcPts val="0"/>
              </a:spcBef>
            </a:pPr>
            <a:r>
              <a:rPr lang="de-DE" sz="1600" dirty="0">
                <a:solidFill>
                  <a:schemeClr val="tx1"/>
                </a:solidFill>
                <a:latin typeface="+mn-lt"/>
              </a:rPr>
              <a:t>Laufzeitparameter</a:t>
            </a:r>
          </a:p>
        </p:txBody>
      </p:sp>
      <p:cxnSp>
        <p:nvCxnSpPr>
          <p:cNvPr id="11" name="Gerader Verbinder 10"/>
          <p:cNvCxnSpPr>
            <a:stCxn id="8" idx="2"/>
          </p:cNvCxnSpPr>
          <p:nvPr/>
        </p:nvCxnSpPr>
        <p:spPr bwMode="auto">
          <a:xfrm>
            <a:off x="6151593" y="1574732"/>
            <a:ext cx="953882" cy="1652496"/>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2" name="Gerader Verbinder 11"/>
          <p:cNvCxnSpPr>
            <a:stCxn id="9" idx="2"/>
            <a:endCxn id="7" idx="0"/>
          </p:cNvCxnSpPr>
          <p:nvPr/>
        </p:nvCxnSpPr>
        <p:spPr bwMode="auto">
          <a:xfrm flipH="1">
            <a:off x="7619999" y="1585884"/>
            <a:ext cx="404959" cy="2094350"/>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113577466"/>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Exemplarische Modellierung der Begrenzung</a:t>
            </a:r>
          </a:p>
        </p:txBody>
      </p:sp>
      <p:pic>
        <p:nvPicPr>
          <p:cNvPr id="5" name="Inhaltsplatzhalter 4"/>
          <p:cNvPicPr>
            <a:picLocks noGrp="1" noChangeAspect="1"/>
          </p:cNvPicPr>
          <p:nvPr>
            <p:ph idx="1"/>
          </p:nvPr>
        </p:nvPicPr>
        <p:blipFill>
          <a:blip r:embed="rId2"/>
          <a:stretch>
            <a:fillRect/>
          </a:stretch>
        </p:blipFill>
        <p:spPr>
          <a:xfrm>
            <a:off x="191850" y="1700868"/>
            <a:ext cx="6629493"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41</a:t>
            </a:fld>
            <a:endParaRPr lang="de-DE" dirty="0">
              <a:solidFill>
                <a:prstClr val="white"/>
              </a:solidFill>
            </a:endParaRPr>
          </a:p>
        </p:txBody>
      </p:sp>
      <p:sp>
        <p:nvSpPr>
          <p:cNvPr id="6" name="Rechteck 5"/>
          <p:cNvSpPr/>
          <p:nvPr/>
        </p:nvSpPr>
        <p:spPr>
          <a:xfrm>
            <a:off x="158294" y="1700868"/>
            <a:ext cx="4472428" cy="452596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a:off x="4630722" y="1700868"/>
            <a:ext cx="226503" cy="1545672"/>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0" name="Gerader Verbinder 9"/>
          <p:cNvCxnSpPr/>
          <p:nvPr/>
        </p:nvCxnSpPr>
        <p:spPr bwMode="auto">
          <a:xfrm flipV="1">
            <a:off x="4647500" y="3246540"/>
            <a:ext cx="218114" cy="2980292"/>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3" name="Rechteck 12"/>
          <p:cNvSpPr/>
          <p:nvPr/>
        </p:nvSpPr>
        <p:spPr>
          <a:xfrm>
            <a:off x="4874003" y="3151727"/>
            <a:ext cx="1820411" cy="170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14" name="Grafik 13"/>
          <p:cNvPicPr>
            <a:picLocks noChangeAspect="1"/>
          </p:cNvPicPr>
          <p:nvPr/>
        </p:nvPicPr>
        <p:blipFill>
          <a:blip r:embed="rId3"/>
          <a:stretch>
            <a:fillRect/>
          </a:stretch>
        </p:blipFill>
        <p:spPr>
          <a:xfrm>
            <a:off x="7083763" y="2746784"/>
            <a:ext cx="1824111" cy="2557332"/>
          </a:xfrm>
          <a:prstGeom prst="rect">
            <a:avLst/>
          </a:prstGeom>
        </p:spPr>
      </p:pic>
      <p:sp>
        <p:nvSpPr>
          <p:cNvPr id="15" name="Rechteck 14"/>
          <p:cNvSpPr/>
          <p:nvPr/>
        </p:nvSpPr>
        <p:spPr>
          <a:xfrm>
            <a:off x="4933273" y="3788897"/>
            <a:ext cx="1904848" cy="14554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endCxn id="15" idx="3"/>
          </p:cNvCxnSpPr>
          <p:nvPr/>
        </p:nvCxnSpPr>
        <p:spPr bwMode="auto">
          <a:xfrm flipH="1">
            <a:off x="6838121" y="2782633"/>
            <a:ext cx="245643" cy="1079034"/>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3" name="Rechteck 22"/>
          <p:cNvSpPr/>
          <p:nvPr/>
        </p:nvSpPr>
        <p:spPr>
          <a:xfrm>
            <a:off x="7066984" y="2721278"/>
            <a:ext cx="1840889" cy="258283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4" name="Gerader Verbinder 23"/>
          <p:cNvCxnSpPr>
            <a:stCxn id="15" idx="3"/>
          </p:cNvCxnSpPr>
          <p:nvPr/>
        </p:nvCxnSpPr>
        <p:spPr bwMode="auto">
          <a:xfrm>
            <a:off x="6838121" y="3861667"/>
            <a:ext cx="228862" cy="1450859"/>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7" name="Textfeld 26"/>
          <p:cNvSpPr txBox="1"/>
          <p:nvPr/>
        </p:nvSpPr>
        <p:spPr>
          <a:xfrm>
            <a:off x="6745742" y="1221957"/>
            <a:ext cx="2483372" cy="1323439"/>
          </a:xfrm>
          <a:prstGeom prst="rect">
            <a:avLst/>
          </a:prstGeom>
          <a:noFill/>
        </p:spPr>
        <p:txBody>
          <a:bodyPr wrap="none" rtlCol="0">
            <a:spAutoFit/>
          </a:bodyPr>
          <a:lstStyle/>
          <a:p>
            <a:pPr algn="l">
              <a:spcBef>
                <a:spcPts val="0"/>
              </a:spcBef>
            </a:pPr>
            <a:r>
              <a:rPr lang="de-DE" sz="1600" dirty="0">
                <a:solidFill>
                  <a:schemeClr val="tx1"/>
                </a:solidFill>
                <a:latin typeface="+mn-lt"/>
              </a:rPr>
              <a:t>Benutzerdefinierte</a:t>
            </a:r>
            <a:br>
              <a:rPr lang="de-DE" sz="1600" dirty="0">
                <a:solidFill>
                  <a:schemeClr val="tx1"/>
                </a:solidFill>
                <a:latin typeface="+mn-lt"/>
              </a:rPr>
            </a:br>
            <a:r>
              <a:rPr lang="de-DE" sz="1600" dirty="0">
                <a:solidFill>
                  <a:schemeClr val="tx1"/>
                </a:solidFill>
                <a:latin typeface="+mn-lt"/>
              </a:rPr>
              <a:t>Variablen. Für ELP ist</a:t>
            </a:r>
            <a:br>
              <a:rPr lang="de-DE" sz="1600" dirty="0">
                <a:solidFill>
                  <a:schemeClr val="tx1"/>
                </a:solidFill>
                <a:latin typeface="+mn-lt"/>
              </a:rPr>
            </a:br>
            <a:r>
              <a:rPr lang="de-DE" sz="1600" dirty="0">
                <a:solidFill>
                  <a:schemeClr val="tx1"/>
                </a:solidFill>
                <a:latin typeface="+mn-lt"/>
              </a:rPr>
              <a:t>die Endlagenposition und</a:t>
            </a:r>
            <a:br>
              <a:rPr lang="de-DE" sz="1600" dirty="0">
                <a:solidFill>
                  <a:schemeClr val="tx1"/>
                </a:solidFill>
                <a:latin typeface="+mn-lt"/>
              </a:rPr>
            </a:br>
            <a:r>
              <a:rPr lang="de-DE" sz="1600" dirty="0">
                <a:solidFill>
                  <a:schemeClr val="tx1"/>
                </a:solidFill>
                <a:latin typeface="+mn-lt"/>
              </a:rPr>
              <a:t>die Geschwindigkeits-</a:t>
            </a:r>
            <a:br>
              <a:rPr lang="de-DE" sz="1600" dirty="0">
                <a:solidFill>
                  <a:schemeClr val="tx1"/>
                </a:solidFill>
                <a:latin typeface="+mn-lt"/>
              </a:rPr>
            </a:br>
            <a:r>
              <a:rPr lang="de-DE" sz="1600" dirty="0">
                <a:solidFill>
                  <a:schemeClr val="tx1"/>
                </a:solidFill>
                <a:latin typeface="+mn-lt"/>
              </a:rPr>
              <a:t>stufen</a:t>
            </a:r>
          </a:p>
        </p:txBody>
      </p:sp>
      <p:cxnSp>
        <p:nvCxnSpPr>
          <p:cNvPr id="29" name="Gerader Verbinder 28"/>
          <p:cNvCxnSpPr/>
          <p:nvPr/>
        </p:nvCxnSpPr>
        <p:spPr bwMode="auto">
          <a:xfrm flipH="1">
            <a:off x="7620000" y="2290194"/>
            <a:ext cx="148206" cy="86153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3" name="Ellipse 32"/>
          <p:cNvSpPr/>
          <p:nvPr/>
        </p:nvSpPr>
        <p:spPr>
          <a:xfrm>
            <a:off x="1135663" y="14972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34" name="Ellipse 33"/>
          <p:cNvSpPr/>
          <p:nvPr/>
        </p:nvSpPr>
        <p:spPr>
          <a:xfrm>
            <a:off x="7183773" y="5098290"/>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35" name="Ellipse 34"/>
          <p:cNvSpPr/>
          <p:nvPr/>
        </p:nvSpPr>
        <p:spPr>
          <a:xfrm>
            <a:off x="2800520" y="3788897"/>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sp>
        <p:nvSpPr>
          <p:cNvPr id="36" name="Ellipse 35"/>
          <p:cNvSpPr/>
          <p:nvPr/>
        </p:nvSpPr>
        <p:spPr>
          <a:xfrm>
            <a:off x="3811945" y="5098290"/>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spTree>
    <p:extLst>
      <p:ext uri="{BB962C8B-B14F-4D97-AF65-F5344CB8AC3E}">
        <p14:creationId xmlns:p14="http://schemas.microsoft.com/office/powerpoint/2010/main" val="181513993"/>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Erläuterung zur Folie 41</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
        <p:nvSpPr>
          <p:cNvPr id="5" name="Ellipse 4"/>
          <p:cNvSpPr/>
          <p:nvPr/>
        </p:nvSpPr>
        <p:spPr>
          <a:xfrm>
            <a:off x="247475" y="21325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6" name="Textfeld 5"/>
          <p:cNvSpPr txBox="1"/>
          <p:nvPr/>
        </p:nvSpPr>
        <p:spPr>
          <a:xfrm>
            <a:off x="658535" y="2174505"/>
            <a:ext cx="8184420" cy="1323439"/>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Signaladapter</a:t>
            </a:r>
            <a:r>
              <a:rPr lang="de-DE" sz="1600" dirty="0">
                <a:solidFill>
                  <a:schemeClr val="tx1"/>
                </a:solidFill>
                <a:latin typeface="+mn-lt"/>
              </a:rPr>
              <a:t> wird benutzt, um Signale aus und zu der Steuerung zu </a:t>
            </a:r>
            <a:br>
              <a:rPr lang="de-DE" sz="1600" dirty="0">
                <a:solidFill>
                  <a:schemeClr val="tx1"/>
                </a:solidFill>
                <a:latin typeface="+mn-lt"/>
              </a:rPr>
            </a:br>
            <a:r>
              <a:rPr lang="de-DE" sz="1600" dirty="0">
                <a:solidFill>
                  <a:schemeClr val="tx1"/>
                </a:solidFill>
                <a:latin typeface="+mn-lt"/>
              </a:rPr>
              <a:t>verwalten. Da werden Variablen, die meist elektronisch sind, als </a:t>
            </a:r>
            <a:r>
              <a:rPr lang="de-DE" sz="1600" b="1" dirty="0">
                <a:solidFill>
                  <a:schemeClr val="tx1"/>
                </a:solidFill>
                <a:latin typeface="+mn-lt"/>
              </a:rPr>
              <a:t>Signale</a:t>
            </a:r>
            <a:r>
              <a:rPr lang="de-DE" sz="1600" dirty="0">
                <a:solidFill>
                  <a:schemeClr val="tx1"/>
                </a:solidFill>
                <a:latin typeface="+mn-lt"/>
              </a:rPr>
              <a:t> hinterlegt.</a:t>
            </a:r>
            <a:br>
              <a:rPr lang="de-DE" sz="1600" dirty="0">
                <a:solidFill>
                  <a:schemeClr val="tx1"/>
                </a:solidFill>
                <a:latin typeface="+mn-lt"/>
              </a:rPr>
            </a:br>
            <a:r>
              <a:rPr lang="de-DE" sz="1600" dirty="0">
                <a:solidFill>
                  <a:schemeClr val="tx1"/>
                </a:solidFill>
                <a:latin typeface="+mn-lt"/>
              </a:rPr>
              <a:t>In diesem Beispiel gibt der ELP eine Signal in der SPS-Steuerung zurück, wenn er </a:t>
            </a:r>
            <a:br>
              <a:rPr lang="de-DE" sz="1600" dirty="0">
                <a:solidFill>
                  <a:schemeClr val="tx1"/>
                </a:solidFill>
                <a:latin typeface="+mn-lt"/>
              </a:rPr>
            </a:br>
            <a:r>
              <a:rPr lang="de-DE" sz="1600" dirty="0">
                <a:solidFill>
                  <a:schemeClr val="tx1"/>
                </a:solidFill>
                <a:latin typeface="+mn-lt"/>
              </a:rPr>
              <a:t>ausgefahren/eingefahren ist. Die Programmierung der Variablen durch </a:t>
            </a:r>
            <a:r>
              <a:rPr lang="de-DE" sz="1600" b="1" dirty="0">
                <a:solidFill>
                  <a:schemeClr val="tx1"/>
                </a:solidFill>
                <a:latin typeface="+mn-lt"/>
              </a:rPr>
              <a:t>Formeln</a:t>
            </a:r>
            <a:r>
              <a:rPr lang="de-DE" sz="1600" dirty="0">
                <a:solidFill>
                  <a:schemeClr val="tx1"/>
                </a:solidFill>
                <a:latin typeface="+mn-lt"/>
              </a:rPr>
              <a:t>, sowohl </a:t>
            </a:r>
            <a:br>
              <a:rPr lang="de-DE" sz="1600" dirty="0">
                <a:solidFill>
                  <a:schemeClr val="tx1"/>
                </a:solidFill>
                <a:latin typeface="+mn-lt"/>
              </a:rPr>
            </a:br>
            <a:r>
              <a:rPr lang="de-DE" sz="1600" dirty="0">
                <a:solidFill>
                  <a:schemeClr val="tx1"/>
                </a:solidFill>
                <a:latin typeface="+mn-lt"/>
              </a:rPr>
              <a:t>Signale als auch Laufzeitparameter wird zweckmäßigerweise im Signaladapter erfolgt.</a:t>
            </a:r>
          </a:p>
        </p:txBody>
      </p:sp>
      <p:sp>
        <p:nvSpPr>
          <p:cNvPr id="7" name="Ellipse 6"/>
          <p:cNvSpPr/>
          <p:nvPr/>
        </p:nvSpPr>
        <p:spPr>
          <a:xfrm>
            <a:off x="247475" y="4133558"/>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8" name="Textfeld 7"/>
          <p:cNvSpPr txBox="1"/>
          <p:nvPr/>
        </p:nvSpPr>
        <p:spPr>
          <a:xfrm>
            <a:off x="658535" y="4133558"/>
            <a:ext cx="8495274" cy="1077218"/>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Laufzeitparameter</a:t>
            </a:r>
            <a:r>
              <a:rPr lang="de-DE" sz="1600" dirty="0">
                <a:solidFill>
                  <a:schemeClr val="tx1"/>
                </a:solidFill>
                <a:latin typeface="+mn-lt"/>
              </a:rPr>
              <a:t> wird benutzt, um Variablen zu verwalten, die veränderbar,</a:t>
            </a:r>
            <a:br>
              <a:rPr lang="de-DE" sz="1600" dirty="0">
                <a:solidFill>
                  <a:schemeClr val="tx1"/>
                </a:solidFill>
                <a:latin typeface="+mn-lt"/>
              </a:rPr>
            </a:br>
            <a:r>
              <a:rPr lang="de-DE" sz="1600" dirty="0">
                <a:solidFill>
                  <a:schemeClr val="tx1"/>
                </a:solidFill>
                <a:latin typeface="+mn-lt"/>
              </a:rPr>
              <a:t>aber meist mechanisch sind. In diesem Beispiel des ELPs werden die Endlage, die durch</a:t>
            </a:r>
            <a:br>
              <a:rPr lang="de-DE" sz="1600" dirty="0">
                <a:solidFill>
                  <a:schemeClr val="tx1"/>
                </a:solidFill>
                <a:latin typeface="+mn-lt"/>
              </a:rPr>
            </a:br>
            <a:r>
              <a:rPr lang="de-DE" sz="1600" dirty="0">
                <a:solidFill>
                  <a:schemeClr val="tx1"/>
                </a:solidFill>
                <a:latin typeface="+mn-lt"/>
              </a:rPr>
              <a:t>die Anschlagschraube einzustellen ist, und die Geschwindigkeitsstufe, die durch den </a:t>
            </a:r>
            <a:br>
              <a:rPr lang="de-DE" sz="1600" dirty="0">
                <a:solidFill>
                  <a:schemeClr val="tx1"/>
                </a:solidFill>
                <a:latin typeface="+mn-lt"/>
              </a:rPr>
            </a:br>
            <a:r>
              <a:rPr lang="de-DE" sz="1600" dirty="0">
                <a:solidFill>
                  <a:schemeClr val="tx1"/>
                </a:solidFill>
                <a:latin typeface="+mn-lt"/>
              </a:rPr>
              <a:t>Drehschalter einzustellen ist, im Laufzeitparameter hinterlegt.</a:t>
            </a:r>
          </a:p>
        </p:txBody>
      </p:sp>
      <p:sp>
        <p:nvSpPr>
          <p:cNvPr id="9" name="Ellipse 8"/>
          <p:cNvSpPr/>
          <p:nvPr/>
        </p:nvSpPr>
        <p:spPr>
          <a:xfrm>
            <a:off x="6921876" y="1725345"/>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cxnSp>
        <p:nvCxnSpPr>
          <p:cNvPr id="11" name="Gerader Verbinder 10"/>
          <p:cNvCxnSpPr>
            <a:endCxn id="9" idx="4"/>
          </p:cNvCxnSpPr>
          <p:nvPr/>
        </p:nvCxnSpPr>
        <p:spPr bwMode="auto">
          <a:xfrm flipV="1">
            <a:off x="6988029" y="2132559"/>
            <a:ext cx="151961" cy="407215"/>
          </a:xfrm>
          <a:prstGeom prst="line">
            <a:avLst/>
          </a:prstGeom>
          <a:solidFill>
            <a:srgbClr val="6699FF"/>
          </a:solidFill>
          <a:ln w="12700" cap="flat" cmpd="sng" algn="ctr">
            <a:solidFill>
              <a:schemeClr val="tx1"/>
            </a:solidFill>
            <a:prstDash val="sysDot"/>
            <a:round/>
            <a:headEnd type="none" w="med" len="med"/>
            <a:tailEnd type="none" w="med" len="med"/>
          </a:ln>
          <a:effectLst/>
        </p:spPr>
      </p:cxnSp>
      <p:sp>
        <p:nvSpPr>
          <p:cNvPr id="16" name="Ellipse 15"/>
          <p:cNvSpPr/>
          <p:nvPr/>
        </p:nvSpPr>
        <p:spPr>
          <a:xfrm>
            <a:off x="7670881" y="3497944"/>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cxnSp>
        <p:nvCxnSpPr>
          <p:cNvPr id="17" name="Gerader Verbinder 16"/>
          <p:cNvCxnSpPr>
            <a:endCxn id="16" idx="0"/>
          </p:cNvCxnSpPr>
          <p:nvPr/>
        </p:nvCxnSpPr>
        <p:spPr bwMode="auto">
          <a:xfrm>
            <a:off x="7810150" y="3182207"/>
            <a:ext cx="78845" cy="315737"/>
          </a:xfrm>
          <a:prstGeom prst="line">
            <a:avLst/>
          </a:prstGeom>
          <a:solidFill>
            <a:srgbClr val="6699FF"/>
          </a:solidFill>
          <a:ln w="1270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276980844"/>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5. Voreinstellung und wichtige </a:t>
            </a:r>
            <a:br>
              <a:rPr lang="de-DE" dirty="0"/>
            </a:br>
            <a:r>
              <a:rPr lang="de-DE" dirty="0"/>
              <a:t>    Physik-Elemente in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9963627"/>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Lösungsverfahrens</a:t>
            </a:r>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44</a:t>
            </a:fld>
            <a:endParaRPr lang="de-DE"/>
          </a:p>
        </p:txBody>
      </p:sp>
    </p:spTree>
    <p:extLst>
      <p:ext uri="{BB962C8B-B14F-4D97-AF65-F5344CB8AC3E}">
        <p14:creationId xmlns:p14="http://schemas.microsoft.com/office/powerpoint/2010/main" val="3414337171"/>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Basic </a:t>
            </a:r>
            <a:r>
              <a:rPr lang="de-DE" b="1" dirty="0" err="1"/>
              <a:t>Physics</a:t>
            </a:r>
            <a:endParaRPr lang="de-DE" b="1" dirty="0"/>
          </a:p>
          <a:p>
            <a:pPr lvl="1"/>
            <a:r>
              <a:rPr lang="de-DE" dirty="0"/>
              <a:t>Starrkörper</a:t>
            </a:r>
          </a:p>
          <a:p>
            <a:pPr lvl="2"/>
            <a:r>
              <a:rPr lang="de-DE" dirty="0"/>
              <a:t>Objekt-Typ: Teile</a:t>
            </a:r>
          </a:p>
          <a:p>
            <a:pPr lvl="2"/>
            <a:r>
              <a:rPr lang="de-DE" dirty="0"/>
              <a:t>Parameter: Masse</a:t>
            </a:r>
          </a:p>
          <a:p>
            <a:pPr lvl="1"/>
            <a:r>
              <a:rPr lang="de-DE" dirty="0"/>
              <a:t>Kollisionskörper</a:t>
            </a:r>
          </a:p>
          <a:p>
            <a:pPr lvl="2"/>
            <a:r>
              <a:rPr lang="de-DE" dirty="0"/>
              <a:t>Objekt-Typ: Geometrie-Elemente</a:t>
            </a:r>
          </a:p>
          <a:p>
            <a:pPr lvl="2"/>
            <a:r>
              <a:rPr lang="de-DE" dirty="0"/>
              <a:t>Parameter: Kollisionsform</a:t>
            </a:r>
          </a:p>
          <a:p>
            <a:r>
              <a:rPr lang="de-DE" b="1" dirty="0"/>
              <a:t>Joints </a:t>
            </a:r>
            <a:r>
              <a:rPr lang="de-DE" b="1" dirty="0" err="1"/>
              <a:t>and</a:t>
            </a:r>
            <a:r>
              <a:rPr lang="de-DE" b="1" dirty="0"/>
              <a:t> </a:t>
            </a:r>
            <a:r>
              <a:rPr lang="de-DE" b="1" dirty="0" err="1"/>
              <a:t>Constraints</a:t>
            </a:r>
            <a:endParaRPr lang="de-DE" b="1" dirty="0"/>
          </a:p>
          <a:p>
            <a:pPr lvl="1"/>
            <a:r>
              <a:rPr lang="de-DE" dirty="0"/>
              <a:t>Schubgelenke</a:t>
            </a:r>
          </a:p>
          <a:p>
            <a:pPr lvl="2"/>
            <a:r>
              <a:rPr lang="de-DE" dirty="0"/>
              <a:t>Objekt-Typ: Starrkörper</a:t>
            </a:r>
          </a:p>
          <a:p>
            <a:pPr lvl="2"/>
            <a:r>
              <a:rPr lang="de-DE" dirty="0"/>
              <a:t>Parameter: Achse</a:t>
            </a:r>
          </a:p>
          <a:p>
            <a:pPr lvl="1"/>
            <a:r>
              <a:rPr lang="de-DE" dirty="0"/>
              <a:t>Scharniergelenke (Drehgelenke) </a:t>
            </a:r>
          </a:p>
          <a:p>
            <a:pPr lvl="2"/>
            <a:r>
              <a:rPr lang="de-DE" dirty="0"/>
              <a:t>Objekt-Typ: Starrkörper</a:t>
            </a:r>
          </a:p>
          <a:p>
            <a:pPr lvl="2"/>
            <a:r>
              <a:rPr lang="de-DE" dirty="0"/>
              <a:t>Parameter: Achse und Ankerpunkt</a:t>
            </a:r>
          </a:p>
          <a:p>
            <a:pPr lvl="1"/>
            <a:endParaRPr lang="de-DE" dirty="0"/>
          </a:p>
        </p:txBody>
      </p:sp>
      <p:pic>
        <p:nvPicPr>
          <p:cNvPr id="4" name="Grafik 3"/>
          <p:cNvPicPr>
            <a:picLocks noChangeAspect="1"/>
          </p:cNvPicPr>
          <p:nvPr/>
        </p:nvPicPr>
        <p:blipFill>
          <a:blip r:embed="rId2"/>
          <a:stretch>
            <a:fillRect/>
          </a:stretch>
        </p:blipFill>
        <p:spPr>
          <a:xfrm>
            <a:off x="5018463" y="2028045"/>
            <a:ext cx="1555006" cy="396374"/>
          </a:xfrm>
          <a:prstGeom prst="rect">
            <a:avLst/>
          </a:prstGeom>
        </p:spPr>
      </p:pic>
      <p:pic>
        <p:nvPicPr>
          <p:cNvPr id="6" name="Grafik 5"/>
          <p:cNvPicPr>
            <a:picLocks noChangeAspect="1"/>
          </p:cNvPicPr>
          <p:nvPr/>
        </p:nvPicPr>
        <p:blipFill>
          <a:blip r:embed="rId3"/>
          <a:stretch>
            <a:fillRect/>
          </a:stretch>
        </p:blipFill>
        <p:spPr>
          <a:xfrm>
            <a:off x="5017636" y="2895915"/>
            <a:ext cx="1695932" cy="333845"/>
          </a:xfrm>
          <a:prstGeom prst="rect">
            <a:avLst/>
          </a:prstGeom>
        </p:spPr>
      </p:pic>
      <p:pic>
        <p:nvPicPr>
          <p:cNvPr id="7" name="Grafik 6"/>
          <p:cNvPicPr>
            <a:picLocks noChangeAspect="1"/>
          </p:cNvPicPr>
          <p:nvPr/>
        </p:nvPicPr>
        <p:blipFill>
          <a:blip r:embed="rId4"/>
          <a:stretch>
            <a:fillRect/>
          </a:stretch>
        </p:blipFill>
        <p:spPr>
          <a:xfrm>
            <a:off x="5427452" y="4703821"/>
            <a:ext cx="876300" cy="638175"/>
          </a:xfrm>
          <a:prstGeom prst="rect">
            <a:avLst/>
          </a:prstGeom>
        </p:spPr>
      </p:pic>
      <p:pic>
        <p:nvPicPr>
          <p:cNvPr id="8" name="Grafik 7"/>
          <p:cNvPicPr>
            <a:picLocks noChangeAspect="1"/>
          </p:cNvPicPr>
          <p:nvPr/>
        </p:nvPicPr>
        <p:blipFill>
          <a:blip r:embed="rId5"/>
          <a:stretch>
            <a:fillRect/>
          </a:stretch>
        </p:blipFill>
        <p:spPr>
          <a:xfrm>
            <a:off x="5427452" y="3874457"/>
            <a:ext cx="704850" cy="628650"/>
          </a:xfrm>
          <a:prstGeom prst="rect">
            <a:avLst/>
          </a:prstGeom>
        </p:spPr>
      </p:pic>
      <p:sp>
        <p:nvSpPr>
          <p:cNvPr id="5" name="Foliennummernplatzhalter 4"/>
          <p:cNvSpPr>
            <a:spLocks noGrp="1"/>
          </p:cNvSpPr>
          <p:nvPr>
            <p:ph type="sldNum" sz="quarter" idx="10"/>
          </p:nvPr>
        </p:nvSpPr>
        <p:spPr/>
        <p:txBody>
          <a:bodyPr/>
          <a:lstStyle/>
          <a:p>
            <a:fld id="{A9D39160-6622-4657-899B-E48054115A88}" type="slidenum">
              <a:rPr lang="de-DE" smtClean="0"/>
              <a:t>45</a:t>
            </a:fld>
            <a:endParaRPr lang="de-DE"/>
          </a:p>
        </p:txBody>
      </p:sp>
    </p:spTree>
    <p:extLst>
      <p:ext uri="{BB962C8B-B14F-4D97-AF65-F5344CB8AC3E}">
        <p14:creationId xmlns:p14="http://schemas.microsoft.com/office/powerpoint/2010/main" val="3065829260"/>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Joints </a:t>
            </a:r>
            <a:r>
              <a:rPr lang="de-DE" b="1" dirty="0" err="1"/>
              <a:t>and</a:t>
            </a:r>
            <a:r>
              <a:rPr lang="de-DE" b="1" dirty="0"/>
              <a:t> </a:t>
            </a:r>
            <a:r>
              <a:rPr lang="de-DE" b="1" dirty="0" err="1"/>
              <a:t>Constraints</a:t>
            </a:r>
            <a:endParaRPr lang="de-DE" b="1" dirty="0"/>
          </a:p>
          <a:p>
            <a:pPr lvl="1"/>
            <a:r>
              <a:rPr lang="de-DE" dirty="0"/>
              <a:t>Feste Verbindung</a:t>
            </a:r>
          </a:p>
          <a:p>
            <a:pPr lvl="2"/>
            <a:r>
              <a:rPr lang="de-DE" dirty="0"/>
              <a:t>Objekt-Typ: Starrkörper</a:t>
            </a:r>
          </a:p>
          <a:p>
            <a:pPr lvl="2"/>
            <a:r>
              <a:rPr lang="de-DE" dirty="0"/>
              <a:t>Parameter: -</a:t>
            </a:r>
          </a:p>
          <a:p>
            <a:r>
              <a:rPr lang="de-DE" b="1" dirty="0"/>
              <a:t>Sensors </a:t>
            </a:r>
            <a:r>
              <a:rPr lang="de-DE" b="1" dirty="0" err="1"/>
              <a:t>and</a:t>
            </a:r>
            <a:r>
              <a:rPr lang="de-DE" b="1" dirty="0"/>
              <a:t> </a:t>
            </a:r>
            <a:r>
              <a:rPr lang="de-DE" b="1" dirty="0" err="1"/>
              <a:t>Actuators</a:t>
            </a:r>
            <a:endParaRPr lang="de-DE" b="1" dirty="0"/>
          </a:p>
          <a:p>
            <a:pPr lvl="1"/>
            <a:r>
              <a:rPr lang="de-DE" dirty="0"/>
              <a:t>Positionsregler</a:t>
            </a:r>
          </a:p>
          <a:p>
            <a:pPr lvl="2"/>
            <a:r>
              <a:rPr lang="de-DE" dirty="0"/>
              <a:t>Objekt-Typ: Gelenke</a:t>
            </a:r>
          </a:p>
          <a:p>
            <a:pPr lvl="2"/>
            <a:r>
              <a:rPr lang="de-DE" dirty="0"/>
              <a:t>Parameter: Lage und Geschwindigkeit</a:t>
            </a:r>
          </a:p>
          <a:p>
            <a:pPr lvl="1"/>
            <a:r>
              <a:rPr lang="de-DE" dirty="0"/>
              <a:t>Geschwindigkeitsregler: Gelenke</a:t>
            </a:r>
          </a:p>
          <a:p>
            <a:pPr lvl="2"/>
            <a:r>
              <a:rPr lang="de-DE" dirty="0"/>
              <a:t>Objekt-Typ: Gelenke</a:t>
            </a:r>
          </a:p>
          <a:p>
            <a:pPr lvl="2"/>
            <a:r>
              <a:rPr lang="de-DE" dirty="0"/>
              <a:t>Parameter: Geschwindigkeit</a:t>
            </a:r>
          </a:p>
          <a:p>
            <a:pPr lvl="1"/>
            <a:r>
              <a:rPr lang="de-DE" dirty="0"/>
              <a:t>Kollisionssensor</a:t>
            </a:r>
          </a:p>
          <a:p>
            <a:pPr lvl="2"/>
            <a:r>
              <a:rPr lang="de-DE" dirty="0"/>
              <a:t>Objekt-Typ: Starrkörper</a:t>
            </a:r>
          </a:p>
          <a:p>
            <a:pPr lvl="2"/>
            <a:r>
              <a:rPr lang="de-DE" dirty="0"/>
              <a:t>Parameter: Kollisionsform und –</a:t>
            </a:r>
            <a:r>
              <a:rPr lang="de-DE" dirty="0" err="1"/>
              <a:t>lage</a:t>
            </a:r>
            <a:endParaRPr lang="de-DE" dirty="0"/>
          </a:p>
          <a:p>
            <a:pPr lvl="1"/>
            <a:endParaRPr lang="de-DE" dirty="0"/>
          </a:p>
        </p:txBody>
      </p:sp>
      <p:pic>
        <p:nvPicPr>
          <p:cNvPr id="4" name="Grafik 3"/>
          <p:cNvPicPr>
            <a:picLocks noChangeAspect="1"/>
          </p:cNvPicPr>
          <p:nvPr/>
        </p:nvPicPr>
        <p:blipFill>
          <a:blip r:embed="rId2"/>
          <a:stretch>
            <a:fillRect/>
          </a:stretch>
        </p:blipFill>
        <p:spPr>
          <a:xfrm>
            <a:off x="6086693" y="1881494"/>
            <a:ext cx="695325" cy="628650"/>
          </a:xfrm>
          <a:prstGeom prst="rect">
            <a:avLst/>
          </a:prstGeom>
        </p:spPr>
      </p:pic>
      <p:pic>
        <p:nvPicPr>
          <p:cNvPr id="5" name="Grafik 4"/>
          <p:cNvPicPr>
            <a:picLocks noChangeAspect="1"/>
          </p:cNvPicPr>
          <p:nvPr/>
        </p:nvPicPr>
        <p:blipFill>
          <a:blip r:embed="rId3"/>
          <a:stretch>
            <a:fillRect/>
          </a:stretch>
        </p:blipFill>
        <p:spPr>
          <a:xfrm>
            <a:off x="5795966" y="3129275"/>
            <a:ext cx="1554892" cy="288407"/>
          </a:xfrm>
          <a:prstGeom prst="rect">
            <a:avLst/>
          </a:prstGeom>
        </p:spPr>
      </p:pic>
      <p:pic>
        <p:nvPicPr>
          <p:cNvPr id="6" name="Grafik 5"/>
          <p:cNvPicPr>
            <a:picLocks noChangeAspect="1"/>
          </p:cNvPicPr>
          <p:nvPr/>
        </p:nvPicPr>
        <p:blipFill>
          <a:blip r:embed="rId4"/>
          <a:stretch>
            <a:fillRect/>
          </a:stretch>
        </p:blipFill>
        <p:spPr>
          <a:xfrm>
            <a:off x="5795966" y="4036813"/>
            <a:ext cx="1909417" cy="264196"/>
          </a:xfrm>
          <a:prstGeom prst="rect">
            <a:avLst/>
          </a:prstGeom>
        </p:spPr>
      </p:pic>
      <p:pic>
        <p:nvPicPr>
          <p:cNvPr id="7" name="Grafik 6"/>
          <p:cNvPicPr>
            <a:picLocks noChangeAspect="1"/>
          </p:cNvPicPr>
          <p:nvPr/>
        </p:nvPicPr>
        <p:blipFill>
          <a:blip r:embed="rId5"/>
          <a:stretch>
            <a:fillRect/>
          </a:stretch>
        </p:blipFill>
        <p:spPr>
          <a:xfrm>
            <a:off x="6144787" y="4755290"/>
            <a:ext cx="857250" cy="619125"/>
          </a:xfrm>
          <a:prstGeom prst="rect">
            <a:avLst/>
          </a:prstGeom>
        </p:spPr>
      </p:pic>
      <p:sp>
        <p:nvSpPr>
          <p:cNvPr id="8" name="Foliennummernplatzhalter 7"/>
          <p:cNvSpPr>
            <a:spLocks noGrp="1"/>
          </p:cNvSpPr>
          <p:nvPr>
            <p:ph type="sldNum" sz="quarter" idx="10"/>
          </p:nvPr>
        </p:nvSpPr>
        <p:spPr/>
        <p:txBody>
          <a:bodyPr/>
          <a:lstStyle/>
          <a:p>
            <a:fld id="{A9D39160-6622-4657-899B-E48054115A88}" type="slidenum">
              <a:rPr lang="de-DE" smtClean="0"/>
              <a:t>46</a:t>
            </a:fld>
            <a:endParaRPr lang="de-DE"/>
          </a:p>
        </p:txBody>
      </p:sp>
    </p:spTree>
    <p:extLst>
      <p:ext uri="{BB962C8B-B14F-4D97-AF65-F5344CB8AC3E}">
        <p14:creationId xmlns:p14="http://schemas.microsoft.com/office/powerpoint/2010/main" val="1536349271"/>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Sensors </a:t>
            </a:r>
            <a:r>
              <a:rPr lang="de-DE" b="1" dirty="0" err="1"/>
              <a:t>and</a:t>
            </a:r>
            <a:r>
              <a:rPr lang="de-DE" b="1" dirty="0"/>
              <a:t> </a:t>
            </a:r>
            <a:r>
              <a:rPr lang="de-DE" b="1" dirty="0" err="1"/>
              <a:t>Actuators</a:t>
            </a:r>
            <a:endParaRPr lang="de-DE" b="1" dirty="0"/>
          </a:p>
          <a:p>
            <a:pPr lvl="1"/>
            <a:r>
              <a:rPr lang="de-DE" dirty="0"/>
              <a:t>Signaladapter</a:t>
            </a:r>
          </a:p>
          <a:p>
            <a:pPr lvl="2"/>
            <a:r>
              <a:rPr lang="de-DE" dirty="0"/>
              <a:t>Parameter: Alle Physik-Objekte</a:t>
            </a:r>
          </a:p>
          <a:p>
            <a:pPr lvl="2"/>
            <a:r>
              <a:rPr lang="de-DE" dirty="0"/>
              <a:t>Signale: Benutzer definiert</a:t>
            </a:r>
          </a:p>
          <a:p>
            <a:pPr lvl="2"/>
            <a:r>
              <a:rPr lang="de-DE" dirty="0"/>
              <a:t>Formel: Benutzer definiert</a:t>
            </a:r>
          </a:p>
          <a:p>
            <a:r>
              <a:rPr lang="de-DE" b="1" dirty="0" err="1"/>
              <a:t>Logic</a:t>
            </a:r>
            <a:r>
              <a:rPr lang="de-DE" b="1" dirty="0"/>
              <a:t> Controls</a:t>
            </a:r>
          </a:p>
          <a:p>
            <a:pPr lvl="1"/>
            <a:r>
              <a:rPr lang="de-DE" dirty="0"/>
              <a:t>Operation</a:t>
            </a:r>
          </a:p>
          <a:p>
            <a:pPr lvl="2"/>
            <a:r>
              <a:rPr lang="de-DE" dirty="0"/>
              <a:t>Objekt-Typ: Alle Physik-Objekte</a:t>
            </a:r>
          </a:p>
          <a:p>
            <a:pPr lvl="2"/>
            <a:r>
              <a:rPr lang="de-DE" dirty="0"/>
              <a:t>Parameter: Benutzer definiert</a:t>
            </a:r>
          </a:p>
          <a:p>
            <a:pPr lvl="2"/>
            <a:r>
              <a:rPr lang="de-DE" dirty="0"/>
              <a:t>Trigger-Bedingung: Alle Physik-Objekte</a:t>
            </a:r>
          </a:p>
        </p:txBody>
      </p:sp>
      <p:pic>
        <p:nvPicPr>
          <p:cNvPr id="8" name="Grafik 7"/>
          <p:cNvPicPr>
            <a:picLocks noChangeAspect="1"/>
          </p:cNvPicPr>
          <p:nvPr/>
        </p:nvPicPr>
        <p:blipFill>
          <a:blip r:embed="rId2"/>
          <a:stretch>
            <a:fillRect/>
          </a:stretch>
        </p:blipFill>
        <p:spPr>
          <a:xfrm>
            <a:off x="6794626" y="3370105"/>
            <a:ext cx="914400" cy="73342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47</a:t>
            </a:fld>
            <a:endParaRPr lang="de-DE"/>
          </a:p>
        </p:txBody>
      </p:sp>
      <p:pic>
        <p:nvPicPr>
          <p:cNvPr id="5" name="Grafik 4"/>
          <p:cNvPicPr>
            <a:picLocks noChangeAspect="1"/>
          </p:cNvPicPr>
          <p:nvPr/>
        </p:nvPicPr>
        <p:blipFill>
          <a:blip r:embed="rId3"/>
          <a:stretch>
            <a:fillRect/>
          </a:stretch>
        </p:blipFill>
        <p:spPr>
          <a:xfrm>
            <a:off x="6880351" y="2065183"/>
            <a:ext cx="828675" cy="771525"/>
          </a:xfrm>
          <a:prstGeom prst="rect">
            <a:avLst/>
          </a:prstGeom>
        </p:spPr>
      </p:pic>
    </p:spTree>
    <p:extLst>
      <p:ext uri="{BB962C8B-B14F-4D97-AF65-F5344CB8AC3E}">
        <p14:creationId xmlns:p14="http://schemas.microsoft.com/office/powerpoint/2010/main" val="4200286363"/>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Starrkörper</a:t>
            </a:r>
          </a:p>
        </p:txBody>
      </p:sp>
      <p:sp>
        <p:nvSpPr>
          <p:cNvPr id="3" name="Inhaltsplatzhalter 2"/>
          <p:cNvSpPr>
            <a:spLocks noGrp="1"/>
          </p:cNvSpPr>
          <p:nvPr>
            <p:ph idx="1"/>
          </p:nvPr>
        </p:nvSpPr>
        <p:spPr/>
        <p:txBody>
          <a:bodyPr/>
          <a:lstStyle/>
          <a:p>
            <a:r>
              <a:rPr lang="de-DE" dirty="0"/>
              <a:t>Sind kinematische Teile, die in der Simulation beteiligt werden. </a:t>
            </a:r>
          </a:p>
          <a:p>
            <a:r>
              <a:rPr lang="de-DE" dirty="0"/>
              <a:t>Objekte, die als Starrkörper definiert werden, können durch die Simulationsumgebung beeinflusst werden. Z.B. ein Starrkörper fällt aufgrund der Schwerkraft runter, oder ein Starrkörper kann als ein Basis eines Schubgelenkes definiert werden.</a:t>
            </a:r>
          </a:p>
          <a:p>
            <a:r>
              <a:rPr lang="de-DE" dirty="0"/>
              <a:t>Durch die Definition von Starrkörper entsteht eine Beziehung zwischen dem Teil und dem Starrkörper. Beim Entfernen des Teils verliert der Starrkörper diese Beziehung, und die Verknüpfung muss wieder hergestellt werden. Wird das Teil ersetzt, bleibt diese Beziehung erhalten.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48</a:t>
            </a:fld>
            <a:endParaRPr lang="de-DE"/>
          </a:p>
        </p:txBody>
      </p:sp>
      <p:pic>
        <p:nvPicPr>
          <p:cNvPr id="5" name="Grafik 4"/>
          <p:cNvPicPr>
            <a:picLocks noChangeAspect="1"/>
          </p:cNvPicPr>
          <p:nvPr/>
        </p:nvPicPr>
        <p:blipFill>
          <a:blip r:embed="rId2"/>
          <a:stretch>
            <a:fillRect/>
          </a:stretch>
        </p:blipFill>
        <p:spPr>
          <a:xfrm>
            <a:off x="2639253" y="488414"/>
            <a:ext cx="1932747" cy="492661"/>
          </a:xfrm>
          <a:prstGeom prst="rect">
            <a:avLst/>
          </a:prstGeom>
        </p:spPr>
      </p:pic>
    </p:spTree>
    <p:extLst>
      <p:ext uri="{BB962C8B-B14F-4D97-AF65-F5344CB8AC3E}">
        <p14:creationId xmlns:p14="http://schemas.microsoft.com/office/powerpoint/2010/main" val="3329829321"/>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Gelenke</a:t>
            </a:r>
          </a:p>
        </p:txBody>
      </p:sp>
      <p:sp>
        <p:nvSpPr>
          <p:cNvPr id="3" name="Inhaltsplatzhalter 2"/>
          <p:cNvSpPr>
            <a:spLocks noGrp="1"/>
          </p:cNvSpPr>
          <p:nvPr>
            <p:ph idx="1"/>
          </p:nvPr>
        </p:nvSpPr>
        <p:spPr/>
        <p:txBody>
          <a:bodyPr/>
          <a:lstStyle/>
          <a:p>
            <a:r>
              <a:rPr lang="de-DE" dirty="0"/>
              <a:t>Gelenke definieren die Freiheitsgrade des Starrkörpers, bzw. zw. Starrkörpern.</a:t>
            </a:r>
          </a:p>
          <a:p>
            <a:r>
              <a:rPr lang="de-DE" dirty="0"/>
              <a:t>Ein Gelenk ist notwendig, damit Aktuatoren später festgelegt werden können.</a:t>
            </a:r>
          </a:p>
          <a:p>
            <a:r>
              <a:rPr lang="de-DE" dirty="0"/>
              <a:t>Durch das Definieren von Begrenzung kann man die Bewegung eines Gelenkes begrenzen. Der Anschlag beim Schubgelenk z.B. lässt sich damit realisieren. </a:t>
            </a:r>
            <a:r>
              <a:rPr lang="de-DE" b="1" dirty="0"/>
              <a:t>Allerdings</a:t>
            </a:r>
            <a:r>
              <a:rPr lang="de-DE" dirty="0"/>
              <a:t>: Die Position, die vom Positionsregler (		        ) definiert wird, überschreibt die von der Begrenzung des Gelenkes festgelegte Position. </a:t>
            </a:r>
          </a:p>
          <a:p>
            <a:r>
              <a:rPr lang="de-DE" dirty="0"/>
              <a:t>D.h., auch wenn beispielsweise eine Begrenzung von 100mm im Schubgelenk definiert wurde, kann der Gelenk eine Position von &gt;100mm nehmen, wenn der Positionsregler diese Position fordert.</a:t>
            </a:r>
          </a:p>
          <a:p>
            <a:r>
              <a:rPr lang="de-DE" dirty="0"/>
              <a:t>Die feste Verbindung         hält Starrkörper im Raum fest. Sie hat 3 Funktionen:</a:t>
            </a:r>
          </a:p>
          <a:p>
            <a:pPr lvl="1"/>
            <a:r>
              <a:rPr lang="de-DE" dirty="0"/>
              <a:t>Verschiebung zw. 2 Starrkörpern auszuschließen</a:t>
            </a:r>
          </a:p>
          <a:p>
            <a:pPr lvl="1"/>
            <a:r>
              <a:rPr lang="de-DE" dirty="0"/>
              <a:t>1 Starrkörper mit dem Hintergrund festhalten (Objekt fällt nicht runter)</a:t>
            </a:r>
          </a:p>
          <a:p>
            <a:pPr lvl="1"/>
            <a:r>
              <a:rPr lang="de-DE" dirty="0"/>
              <a:t>Greifen/Saugen von anderen Objekten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49</a:t>
            </a:fld>
            <a:endParaRPr lang="de-DE"/>
          </a:p>
        </p:txBody>
      </p:sp>
      <p:pic>
        <p:nvPicPr>
          <p:cNvPr id="5" name="Grafik 4"/>
          <p:cNvPicPr>
            <a:picLocks noChangeAspect="1"/>
          </p:cNvPicPr>
          <p:nvPr/>
        </p:nvPicPr>
        <p:blipFill>
          <a:blip r:embed="rId2"/>
          <a:stretch>
            <a:fillRect/>
          </a:stretch>
        </p:blipFill>
        <p:spPr>
          <a:xfrm>
            <a:off x="3690013" y="342900"/>
            <a:ext cx="876300" cy="638175"/>
          </a:xfrm>
          <a:prstGeom prst="rect">
            <a:avLst/>
          </a:prstGeom>
        </p:spPr>
      </p:pic>
      <p:pic>
        <p:nvPicPr>
          <p:cNvPr id="6" name="Grafik 5"/>
          <p:cNvPicPr>
            <a:picLocks noChangeAspect="1"/>
          </p:cNvPicPr>
          <p:nvPr/>
        </p:nvPicPr>
        <p:blipFill>
          <a:blip r:embed="rId3"/>
          <a:stretch>
            <a:fillRect/>
          </a:stretch>
        </p:blipFill>
        <p:spPr>
          <a:xfrm>
            <a:off x="2530934" y="352425"/>
            <a:ext cx="704850" cy="628650"/>
          </a:xfrm>
          <a:prstGeom prst="rect">
            <a:avLst/>
          </a:prstGeom>
        </p:spPr>
      </p:pic>
      <p:pic>
        <p:nvPicPr>
          <p:cNvPr id="7" name="Grafik 6"/>
          <p:cNvPicPr>
            <a:picLocks noChangeAspect="1"/>
          </p:cNvPicPr>
          <p:nvPr/>
        </p:nvPicPr>
        <p:blipFill>
          <a:blip r:embed="rId4"/>
          <a:stretch>
            <a:fillRect/>
          </a:stretch>
        </p:blipFill>
        <p:spPr>
          <a:xfrm>
            <a:off x="4958733" y="352425"/>
            <a:ext cx="695325" cy="628650"/>
          </a:xfrm>
          <a:prstGeom prst="rect">
            <a:avLst/>
          </a:prstGeom>
        </p:spPr>
      </p:pic>
      <p:pic>
        <p:nvPicPr>
          <p:cNvPr id="8" name="Grafik 7"/>
          <p:cNvPicPr>
            <a:picLocks noChangeAspect="1"/>
          </p:cNvPicPr>
          <p:nvPr/>
        </p:nvPicPr>
        <p:blipFill>
          <a:blip r:embed="rId5"/>
          <a:stretch>
            <a:fillRect/>
          </a:stretch>
        </p:blipFill>
        <p:spPr>
          <a:xfrm>
            <a:off x="3001051" y="2649442"/>
            <a:ext cx="1554892" cy="288407"/>
          </a:xfrm>
          <a:prstGeom prst="rect">
            <a:avLst/>
          </a:prstGeom>
        </p:spPr>
      </p:pic>
      <p:pic>
        <p:nvPicPr>
          <p:cNvPr id="9" name="Grafik 8"/>
          <p:cNvPicPr>
            <a:picLocks noChangeAspect="1"/>
          </p:cNvPicPr>
          <p:nvPr/>
        </p:nvPicPr>
        <p:blipFill>
          <a:blip r:embed="rId4"/>
          <a:stretch>
            <a:fillRect/>
          </a:stretch>
        </p:blipFill>
        <p:spPr>
          <a:xfrm>
            <a:off x="2653388" y="3829922"/>
            <a:ext cx="347663" cy="314325"/>
          </a:xfrm>
          <a:prstGeom prst="rect">
            <a:avLst/>
          </a:prstGeom>
        </p:spPr>
      </p:pic>
    </p:spTree>
    <p:extLst>
      <p:ext uri="{BB962C8B-B14F-4D97-AF65-F5344CB8AC3E}">
        <p14:creationId xmlns:p14="http://schemas.microsoft.com/office/powerpoint/2010/main" val="4046749223"/>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und </a:t>
            </a:r>
            <a:r>
              <a:rPr lang="de-DE" dirty="0"/>
              <a:t>Projektziele</a:t>
            </a:r>
          </a:p>
        </p:txBody>
      </p:sp>
      <p:sp>
        <p:nvSpPr>
          <p:cNvPr id="3" name="Content Placeholder 2"/>
          <p:cNvSpPr>
            <a:spLocks noGrp="1"/>
          </p:cNvSpPr>
          <p:nvPr>
            <p:ph idx="1"/>
          </p:nvPr>
        </p:nvSpPr>
        <p:spPr>
          <a:xfrm>
            <a:off x="443552" y="1190769"/>
            <a:ext cx="5512850" cy="5141792"/>
          </a:xfrm>
        </p:spPr>
        <p:txBody>
          <a:bodyPr/>
          <a:lstStyle/>
          <a:p>
            <a:r>
              <a:rPr lang="de-DE" sz="2000" b="1" dirty="0"/>
              <a:t>Motivation</a:t>
            </a:r>
          </a:p>
          <a:p>
            <a:pPr lvl="1"/>
            <a:r>
              <a:rPr lang="de-DE" sz="2000" dirty="0"/>
              <a:t>Den Kunden soll eine Bibliothek mit </a:t>
            </a:r>
            <a:r>
              <a:rPr lang="de-DE" sz="2000" b="1" dirty="0"/>
              <a:t>simulationsfähigen Produktdaten</a:t>
            </a:r>
            <a:r>
              <a:rPr lang="de-DE" sz="2000" dirty="0"/>
              <a:t> zur Verfügung gestellt werden, die sie</a:t>
            </a:r>
            <a:r>
              <a:rPr lang="de-DE" sz="2000" b="1" dirty="0"/>
              <a:t> </a:t>
            </a:r>
            <a:r>
              <a:rPr lang="de-DE" sz="2000" dirty="0"/>
              <a:t>für ihre eigene Simulationen nutzen können </a:t>
            </a:r>
          </a:p>
          <a:p>
            <a:r>
              <a:rPr lang="de-DE" sz="2000" b="1" dirty="0"/>
              <a:t>Zieldefinition</a:t>
            </a:r>
          </a:p>
          <a:p>
            <a:pPr lvl="1"/>
            <a:r>
              <a:rPr lang="de-DE" sz="2000" dirty="0"/>
              <a:t>Entwicklung eines </a:t>
            </a:r>
            <a:r>
              <a:rPr lang="de-DE" sz="2000" b="1" dirty="0"/>
              <a:t>Einsatzkonzepts</a:t>
            </a:r>
            <a:r>
              <a:rPr lang="de-DE" sz="2000" dirty="0"/>
              <a:t> der </a:t>
            </a:r>
            <a:r>
              <a:rPr lang="de-DE" sz="2000" b="1" dirty="0"/>
              <a:t>Simulation mit MCD</a:t>
            </a:r>
            <a:endParaRPr lang="de-DE" sz="2000" dirty="0"/>
          </a:p>
          <a:p>
            <a:pPr lvl="1"/>
            <a:r>
              <a:rPr lang="de-DE" sz="2000" dirty="0"/>
              <a:t>Wissenstransfer zum Aufbau von </a:t>
            </a:r>
            <a:r>
              <a:rPr lang="de-DE" sz="2000" b="1" dirty="0"/>
              <a:t>Simulationsmodellen im MCD</a:t>
            </a:r>
            <a:endParaRPr lang="de-DE" sz="2000" dirty="0"/>
          </a:p>
          <a:p>
            <a:pPr lvl="1"/>
            <a:r>
              <a:rPr lang="de-DE" sz="2000" dirty="0"/>
              <a:t>Entwicklung eines Konzepts für </a:t>
            </a:r>
            <a:r>
              <a:rPr lang="de-DE" sz="2000" b="1" dirty="0"/>
              <a:t>Bibliotheken</a:t>
            </a:r>
          </a:p>
          <a:p>
            <a:pPr lvl="1"/>
            <a:r>
              <a:rPr lang="de-DE" sz="2000" dirty="0"/>
              <a:t>Beispielhafter Aufbau einer </a:t>
            </a:r>
            <a:r>
              <a:rPr lang="de-DE" sz="2000" b="1" dirty="0"/>
              <a:t>Bibliothek</a:t>
            </a:r>
            <a:r>
              <a:rPr lang="de-DE" sz="2000" dirty="0"/>
              <a:t> zur Versorgung der Modelle</a:t>
            </a:r>
          </a:p>
          <a:p>
            <a:endParaRPr lang="de-DE" sz="2000"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953"/>
          <a:stretch/>
        </p:blipFill>
        <p:spPr bwMode="auto">
          <a:xfrm>
            <a:off x="6251712" y="1299013"/>
            <a:ext cx="2556000" cy="161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788" y="3075977"/>
            <a:ext cx="2398012" cy="1591626"/>
          </a:xfrm>
          <a:prstGeom prst="rect">
            <a:avLst/>
          </a:prstGeom>
        </p:spPr>
      </p:pic>
      <p:pic>
        <p:nvPicPr>
          <p:cNvPr id="9" name="Picture 2"/>
          <p:cNvPicPr>
            <a:picLocks noChangeAspect="1" noChangeArrowheads="1"/>
          </p:cNvPicPr>
          <p:nvPr/>
        </p:nvPicPr>
        <p:blipFill>
          <a:blip r:embed="rId4" cstate="email">
            <a:clrChange>
              <a:clrFrom>
                <a:srgbClr val="D2D4D6"/>
              </a:clrFrom>
              <a:clrTo>
                <a:srgbClr val="D2D4D6">
                  <a:alpha val="0"/>
                </a:srgbClr>
              </a:clrTo>
            </a:clrChange>
          </a:blip>
          <a:srcRect/>
          <a:stretch>
            <a:fillRect/>
          </a:stretch>
        </p:blipFill>
        <p:spPr bwMode="auto">
          <a:xfrm>
            <a:off x="6753001" y="4462431"/>
            <a:ext cx="1553422" cy="1933092"/>
          </a:xfrm>
          <a:prstGeom prst="rect">
            <a:avLst/>
          </a:prstGeom>
          <a:noFill/>
          <a:ln w="9525">
            <a:noFill/>
            <a:miter lim="800000"/>
            <a:headEnd/>
            <a:tailEnd/>
          </a:ln>
        </p:spPr>
      </p:pic>
    </p:spTree>
    <p:extLst>
      <p:ext uri="{BB962C8B-B14F-4D97-AF65-F5344CB8AC3E}">
        <p14:creationId xmlns:p14="http://schemas.microsoft.com/office/powerpoint/2010/main" val="41888737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Aktuatoren &amp; Sensoren</a:t>
            </a:r>
          </a:p>
        </p:txBody>
      </p:sp>
      <p:sp>
        <p:nvSpPr>
          <p:cNvPr id="3" name="Inhaltsplatzhalter 2"/>
          <p:cNvSpPr>
            <a:spLocks noGrp="1"/>
          </p:cNvSpPr>
          <p:nvPr>
            <p:ph idx="1"/>
          </p:nvPr>
        </p:nvSpPr>
        <p:spPr/>
        <p:txBody>
          <a:bodyPr/>
          <a:lstStyle/>
          <a:p>
            <a:r>
              <a:rPr lang="de-DE" dirty="0"/>
              <a:t>Mit dem Geschwindigkeits- &amp; Positionsregler lassen sich Gelenke festhalten. Später in der Operationsdefinition         sind die Regler die Aktuatoren. </a:t>
            </a:r>
          </a:p>
          <a:p>
            <a:r>
              <a:rPr lang="de-DE" dirty="0"/>
              <a:t>Der Kollisionssensor löst eine boolesche Signal aus, wenn ein Kollisionsobjekt mit ihm in Berührung kommt.</a:t>
            </a:r>
          </a:p>
          <a:p>
            <a:r>
              <a:rPr lang="de-DE" dirty="0"/>
              <a:t>Mit dem Signaladapter kann man sowohl interne Variablen als auch externe Signale definieren und mit Formeln manipulieren. </a:t>
            </a:r>
          </a:p>
          <a:p>
            <a:r>
              <a:rPr lang="de-DE" dirty="0"/>
              <a:t>Externe Signale sind z.B. ein Betätigungsknopf, HMI-Eingabe usw.</a:t>
            </a:r>
          </a:p>
        </p:txBody>
      </p:sp>
      <p:sp>
        <p:nvSpPr>
          <p:cNvPr id="4" name="Foliennummernplatzhalter 3"/>
          <p:cNvSpPr>
            <a:spLocks noGrp="1"/>
          </p:cNvSpPr>
          <p:nvPr>
            <p:ph type="sldNum" sz="quarter" idx="10"/>
          </p:nvPr>
        </p:nvSpPr>
        <p:spPr/>
        <p:txBody>
          <a:bodyPr/>
          <a:lstStyle/>
          <a:p>
            <a:fld id="{A9D39160-6622-4657-899B-E48054115A88}" type="slidenum">
              <a:rPr lang="de-DE" smtClean="0"/>
              <a:t>50</a:t>
            </a:fld>
            <a:endParaRPr lang="de-DE"/>
          </a:p>
        </p:txBody>
      </p:sp>
      <p:pic>
        <p:nvPicPr>
          <p:cNvPr id="5" name="Grafik 4"/>
          <p:cNvPicPr>
            <a:picLocks noChangeAspect="1"/>
          </p:cNvPicPr>
          <p:nvPr/>
        </p:nvPicPr>
        <p:blipFill>
          <a:blip r:embed="rId2"/>
          <a:stretch>
            <a:fillRect/>
          </a:stretch>
        </p:blipFill>
        <p:spPr>
          <a:xfrm>
            <a:off x="2799269" y="779874"/>
            <a:ext cx="1554892" cy="288407"/>
          </a:xfrm>
          <a:prstGeom prst="rect">
            <a:avLst/>
          </a:prstGeom>
        </p:spPr>
      </p:pic>
      <p:pic>
        <p:nvPicPr>
          <p:cNvPr id="6" name="Grafik 5"/>
          <p:cNvPicPr>
            <a:picLocks noChangeAspect="1"/>
          </p:cNvPicPr>
          <p:nvPr/>
        </p:nvPicPr>
        <p:blipFill>
          <a:blip r:embed="rId3"/>
          <a:stretch>
            <a:fillRect/>
          </a:stretch>
        </p:blipFill>
        <p:spPr>
          <a:xfrm>
            <a:off x="2799269" y="416643"/>
            <a:ext cx="1909417" cy="264196"/>
          </a:xfrm>
          <a:prstGeom prst="rect">
            <a:avLst/>
          </a:prstGeom>
        </p:spPr>
      </p:pic>
      <p:pic>
        <p:nvPicPr>
          <p:cNvPr id="7" name="Grafik 6"/>
          <p:cNvPicPr>
            <a:picLocks noChangeAspect="1"/>
          </p:cNvPicPr>
          <p:nvPr/>
        </p:nvPicPr>
        <p:blipFill>
          <a:blip r:embed="rId4"/>
          <a:stretch>
            <a:fillRect/>
          </a:stretch>
        </p:blipFill>
        <p:spPr>
          <a:xfrm>
            <a:off x="5762393" y="416643"/>
            <a:ext cx="857250" cy="619125"/>
          </a:xfrm>
          <a:prstGeom prst="rect">
            <a:avLst/>
          </a:prstGeom>
        </p:spPr>
      </p:pic>
      <p:pic>
        <p:nvPicPr>
          <p:cNvPr id="8" name="Grafik 7"/>
          <p:cNvPicPr>
            <a:picLocks noChangeAspect="1"/>
          </p:cNvPicPr>
          <p:nvPr/>
        </p:nvPicPr>
        <p:blipFill rotWithShape="1">
          <a:blip r:embed="rId5"/>
          <a:srcRect l="2" r="4413" b="18726"/>
          <a:stretch/>
        </p:blipFill>
        <p:spPr>
          <a:xfrm>
            <a:off x="4843432" y="436656"/>
            <a:ext cx="784214" cy="620802"/>
          </a:xfrm>
          <a:prstGeom prst="rect">
            <a:avLst/>
          </a:prstGeom>
        </p:spPr>
      </p:pic>
      <p:pic>
        <p:nvPicPr>
          <p:cNvPr id="9" name="Grafik 8"/>
          <p:cNvPicPr>
            <a:picLocks noChangeAspect="1"/>
          </p:cNvPicPr>
          <p:nvPr/>
        </p:nvPicPr>
        <p:blipFill>
          <a:blip r:embed="rId6"/>
          <a:stretch>
            <a:fillRect/>
          </a:stretch>
        </p:blipFill>
        <p:spPr>
          <a:xfrm>
            <a:off x="2564626" y="1867230"/>
            <a:ext cx="378756" cy="332762"/>
          </a:xfrm>
          <a:prstGeom prst="rect">
            <a:avLst/>
          </a:prstGeom>
        </p:spPr>
      </p:pic>
    </p:spTree>
    <p:extLst>
      <p:ext uri="{BB962C8B-B14F-4D97-AF65-F5344CB8AC3E}">
        <p14:creationId xmlns:p14="http://schemas.microsoft.com/office/powerpoint/2010/main" val="1103230333"/>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Operationen werden Aktionen für die Physikelementen definiert und ausgeführt. </a:t>
            </a:r>
          </a:p>
          <a:p>
            <a:r>
              <a:rPr lang="de-DE" dirty="0"/>
              <a:t>Die Operationen werden in 3 Arten unterschieden:</a:t>
            </a:r>
          </a:p>
          <a:p>
            <a:pPr lvl="1"/>
            <a:r>
              <a:rPr lang="de-DE" dirty="0"/>
              <a:t>Zeit-basierte Operation</a:t>
            </a:r>
          </a:p>
          <a:p>
            <a:pPr lvl="1"/>
            <a:r>
              <a:rPr lang="de-DE" dirty="0"/>
              <a:t>Event-basierte Operation</a:t>
            </a:r>
          </a:p>
          <a:p>
            <a:pPr lvl="1"/>
            <a:r>
              <a:rPr lang="de-DE" dirty="0"/>
              <a:t>Verkettete Operation</a:t>
            </a:r>
          </a:p>
          <a:p>
            <a:r>
              <a:rPr lang="de-DE" dirty="0"/>
              <a:t>Zeit-basierte Operation wird von Zeit ausgelöst</a:t>
            </a:r>
          </a:p>
          <a:p>
            <a:r>
              <a:rPr lang="de-DE" dirty="0"/>
              <a:t>Event-basierte Operation besitzt eine auslösende Bedingung. </a:t>
            </a:r>
          </a:p>
          <a:p>
            <a:r>
              <a:rPr lang="de-DE" dirty="0"/>
              <a:t>Verkettete Operation wird ausgelöst, nachdem die vorherige Operation beendet wurde, mit der sie verkettet wird.</a:t>
            </a:r>
          </a:p>
          <a:p>
            <a:r>
              <a:rPr lang="de-DE" dirty="0"/>
              <a:t>Die Operationen können als ein .</a:t>
            </a:r>
            <a:r>
              <a:rPr lang="de-DE" dirty="0" err="1"/>
              <a:t>xml</a:t>
            </a:r>
            <a:r>
              <a:rPr lang="de-DE" dirty="0"/>
              <a:t>-Datei exportiert werden, die als ein Ablaufdiagramm im SPS-Programm importiert werden können</a:t>
            </a:r>
          </a:p>
        </p:txBody>
      </p:sp>
      <p:sp>
        <p:nvSpPr>
          <p:cNvPr id="4" name="Foliennummernplatzhalter 3"/>
          <p:cNvSpPr>
            <a:spLocks noGrp="1"/>
          </p:cNvSpPr>
          <p:nvPr>
            <p:ph type="sldNum" sz="quarter" idx="10"/>
          </p:nvPr>
        </p:nvSpPr>
        <p:spPr/>
        <p:txBody>
          <a:bodyPr/>
          <a:lstStyle/>
          <a:p>
            <a:fld id="{A9D39160-6622-4657-899B-E48054115A88}" type="slidenum">
              <a:rPr lang="de-DE" smtClean="0"/>
              <a:t>51</a:t>
            </a:fld>
            <a:endParaRPr lang="de-DE"/>
          </a:p>
        </p:txBody>
      </p:sp>
      <p:pic>
        <p:nvPicPr>
          <p:cNvPr id="5" name="Grafik 4"/>
          <p:cNvPicPr>
            <a:picLocks noChangeAspect="1"/>
          </p:cNvPicPr>
          <p:nvPr/>
        </p:nvPicPr>
        <p:blipFill>
          <a:blip r:embed="rId2"/>
          <a:stretch>
            <a:fillRect/>
          </a:stretch>
        </p:blipFill>
        <p:spPr>
          <a:xfrm>
            <a:off x="3182293" y="326231"/>
            <a:ext cx="914400" cy="733425"/>
          </a:xfrm>
          <a:prstGeom prst="rect">
            <a:avLst/>
          </a:prstGeom>
        </p:spPr>
      </p:pic>
    </p:spTree>
    <p:extLst>
      <p:ext uri="{BB962C8B-B14F-4D97-AF65-F5344CB8AC3E}">
        <p14:creationId xmlns:p14="http://schemas.microsoft.com/office/powerpoint/2010/main" val="604717096"/>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52</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sp>
        <p:nvSpPr>
          <p:cNvPr id="8" name="Textfeld 7"/>
          <p:cNvSpPr txBox="1"/>
          <p:nvPr/>
        </p:nvSpPr>
        <p:spPr>
          <a:xfrm>
            <a:off x="5728481" y="5561814"/>
            <a:ext cx="526106"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p>
        </p:txBody>
      </p:sp>
    </p:spTree>
    <p:extLst>
      <p:ext uri="{BB962C8B-B14F-4D97-AF65-F5344CB8AC3E}">
        <p14:creationId xmlns:p14="http://schemas.microsoft.com/office/powerpoint/2010/main" val="3730329382"/>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6. Konzept der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05417974"/>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Import/Export in Teamcenter</a:t>
            </a:r>
          </a:p>
        </p:txBody>
      </p:sp>
      <p:sp>
        <p:nvSpPr>
          <p:cNvPr id="3" name="Inhaltsplatzhalter 2"/>
          <p:cNvSpPr>
            <a:spLocks noGrp="1"/>
          </p:cNvSpPr>
          <p:nvPr>
            <p:ph idx="1"/>
          </p:nvPr>
        </p:nvSpPr>
        <p:spPr/>
        <p:txBody>
          <a:bodyPr/>
          <a:lstStyle/>
          <a:p>
            <a:r>
              <a:rPr lang="de-DE" dirty="0"/>
              <a:t>Kinematische Baugruppe als Template kann nicht in Teamcenter gespeichert werden </a:t>
            </a:r>
            <a:r>
              <a:rPr lang="de-DE" dirty="0">
                <a:sym typeface="Wingdings" panose="05000000000000000000" pitchFamily="2" charset="2"/>
              </a:rPr>
              <a:t> wird als Teil angezeigt beim Export.</a:t>
            </a:r>
          </a:p>
          <a:p>
            <a:r>
              <a:rPr lang="de-DE" dirty="0">
                <a:sym typeface="Wingdings" panose="05000000000000000000" pitchFamily="2" charset="2"/>
              </a:rPr>
              <a:t>Das Heißt: Ein Template besteht z.B. aus einer Struktur mit einem Oberknoten und zwei Unterknoten. Beim Importieren in TC wird nur der Oberknoten importiert und die Struktur „vergessen“ weil in den Strukturknoten keine Parts liegen.</a:t>
            </a:r>
          </a:p>
          <a:p>
            <a:r>
              <a:rPr lang="de-DE" dirty="0">
                <a:sym typeface="Wingdings" panose="05000000000000000000" pitchFamily="2" charset="2"/>
              </a:rPr>
              <a:t>Die Kinematik des Oberknotens bleibt erhalten.</a:t>
            </a:r>
          </a:p>
          <a:p>
            <a:r>
              <a:rPr lang="de-DE" dirty="0">
                <a:sym typeface="Wingdings" panose="05000000000000000000" pitchFamily="2" charset="2"/>
              </a:rPr>
              <a:t>Kinematisches Verhalten wird in Teamcenter gespeichert</a:t>
            </a: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54</a:t>
            </a:fld>
            <a:endParaRPr lang="de-DE"/>
          </a:p>
        </p:txBody>
      </p:sp>
    </p:spTree>
    <p:extLst>
      <p:ext uri="{BB962C8B-B14F-4D97-AF65-F5344CB8AC3E}">
        <p14:creationId xmlns:p14="http://schemas.microsoft.com/office/powerpoint/2010/main" val="1030929034"/>
      </p:ext>
    </p:extLst>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7. Konzept der Versorgung der</a:t>
            </a:r>
            <a:br>
              <a:rPr lang="de-DE" dirty="0"/>
            </a:br>
            <a:r>
              <a:rPr lang="de-DE" dirty="0"/>
              <a:t>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806155131"/>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2. Grundlegendes über </a:t>
            </a:r>
            <a:br>
              <a:rPr lang="de-DE" dirty="0"/>
            </a:br>
            <a:r>
              <a:rPr lang="de-DE" dirty="0"/>
              <a:t>    Modellierung</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079260347"/>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Modellieren bedeutet abstrahieren</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7</a:t>
            </a:fld>
            <a:endParaRPr lang="de-DE">
              <a:solidFill>
                <a:prstClr val="black"/>
              </a:solidFill>
            </a:endParaRPr>
          </a:p>
        </p:txBody>
      </p:sp>
      <p:sp>
        <p:nvSpPr>
          <p:cNvPr id="22" name="Rectangle 4"/>
          <p:cNvSpPr/>
          <p:nvPr/>
        </p:nvSpPr>
        <p:spPr>
          <a:xfrm>
            <a:off x="5618515" y="2751434"/>
            <a:ext cx="3240000" cy="774356"/>
          </a:xfrm>
          <a:prstGeom prst="rect">
            <a:avLst/>
          </a:prstGeom>
          <a:solidFill>
            <a:srgbClr val="ADBECB"/>
          </a:solidFill>
          <a:ln>
            <a:solidFill>
              <a:srgbClr val="ADBECB"/>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defRPr/>
            </a:pPr>
            <a:r>
              <a:rPr lang="en-US" sz="2800" kern="0" dirty="0" err="1">
                <a:ln w="18415" cmpd="sng">
                  <a:noFill/>
                  <a:prstDash val="solid"/>
                </a:ln>
                <a:solidFill>
                  <a:schemeClr val="tx1"/>
                </a:solidFill>
                <a:latin typeface="+mj-lt"/>
              </a:rPr>
              <a:t>Zweck</a:t>
            </a:r>
            <a:endParaRPr lang="en-US" sz="2800" kern="0" dirty="0">
              <a:ln w="18415" cmpd="sng">
                <a:noFill/>
                <a:prstDash val="solid"/>
              </a:ln>
              <a:solidFill>
                <a:schemeClr val="tx1"/>
              </a:solidFill>
              <a:latin typeface="+mj-lt"/>
            </a:endParaRPr>
          </a:p>
        </p:txBody>
      </p:sp>
      <p:sp>
        <p:nvSpPr>
          <p:cNvPr id="40" name="Down Arrow 7"/>
          <p:cNvSpPr/>
          <p:nvPr/>
        </p:nvSpPr>
        <p:spPr>
          <a:xfrm>
            <a:off x="4218390" y="3040680"/>
            <a:ext cx="641935" cy="493353"/>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rtlCol="0" anchor="ctr"/>
          <a:lstStyle/>
          <a:p>
            <a:pPr algn="ctr" fontAlgn="auto">
              <a:spcBef>
                <a:spcPts val="0"/>
              </a:spcBef>
              <a:spcAft>
                <a:spcPts val="0"/>
              </a:spcAft>
              <a:defRPr/>
            </a:pPr>
            <a:endParaRPr lang="en-US" kern="0">
              <a:solidFill>
                <a:prstClr val="black"/>
              </a:solidFill>
              <a:latin typeface="Calibri"/>
            </a:endParaRPr>
          </a:p>
        </p:txBody>
      </p:sp>
      <p:sp>
        <p:nvSpPr>
          <p:cNvPr id="41" name="TextBox 36"/>
          <p:cNvSpPr txBox="1"/>
          <p:nvPr/>
        </p:nvSpPr>
        <p:spPr>
          <a:xfrm>
            <a:off x="3806151" y="2576075"/>
            <a:ext cx="1589634" cy="461665"/>
          </a:xfrm>
          <a:prstGeom prst="rect">
            <a:avLst/>
          </a:prstGeom>
          <a:noFill/>
        </p:spPr>
        <p:txBody>
          <a:bodyPr wrap="square" rtlCol="0">
            <a:spAutoFit/>
          </a:bodyPr>
          <a:lstStyle/>
          <a:p>
            <a:pPr fontAlgn="auto">
              <a:spcBef>
                <a:spcPts val="0"/>
              </a:spcBef>
              <a:spcAft>
                <a:spcPts val="0"/>
              </a:spcAft>
            </a:pPr>
            <a:r>
              <a:rPr lang="en-US" sz="2400" b="1" dirty="0" err="1">
                <a:solidFill>
                  <a:prstClr val="black"/>
                </a:solidFill>
                <a:ea typeface="+mn-ea"/>
                <a:cs typeface="Arial" pitchFamily="34" charset="0"/>
              </a:rPr>
              <a:t>Aufwand</a:t>
            </a:r>
            <a:endParaRPr lang="en-US" sz="2400" b="1" dirty="0">
              <a:solidFill>
                <a:prstClr val="black"/>
              </a:solidFill>
              <a:ea typeface="+mn-ea"/>
              <a:cs typeface="Arial" pitchFamily="34" charset="0"/>
            </a:endParaRPr>
          </a:p>
        </p:txBody>
      </p:sp>
      <p:sp>
        <p:nvSpPr>
          <p:cNvPr id="9" name="Rectangle 6"/>
          <p:cNvSpPr/>
          <p:nvPr/>
        </p:nvSpPr>
        <p:spPr>
          <a:xfrm>
            <a:off x="353763" y="3550510"/>
            <a:ext cx="3240000" cy="2364258"/>
          </a:xfrm>
          <a:prstGeom prst="rect">
            <a:avLst/>
          </a:prstGeom>
          <a:solidFill>
            <a:schemeClr val="bg1">
              <a:lumMod val="85000"/>
            </a:schemeClr>
          </a:solidFill>
          <a:ln>
            <a:solidFill>
              <a:srgbClr val="ADBECB"/>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Reales</a:t>
            </a:r>
            <a:r>
              <a:rPr lang="en-US" sz="3500" kern="0" dirty="0">
                <a:solidFill>
                  <a:schemeClr val="tx1"/>
                </a:solidFill>
                <a:latin typeface="+mj-lt"/>
              </a:rPr>
              <a:t> System</a:t>
            </a:r>
          </a:p>
        </p:txBody>
      </p:sp>
      <p:sp>
        <p:nvSpPr>
          <p:cNvPr id="10" name="Down Arrow 7"/>
          <p:cNvSpPr/>
          <p:nvPr/>
        </p:nvSpPr>
        <p:spPr>
          <a:xfrm rot="16200000">
            <a:off x="3583465" y="3822356"/>
            <a:ext cx="2166553" cy="1787610"/>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vert="eaVert" rtlCol="0" anchor="ctr"/>
          <a:lstStyle/>
          <a:p>
            <a:pPr algn="ctr" fontAlgn="auto">
              <a:spcBef>
                <a:spcPts val="0"/>
              </a:spcBef>
              <a:spcAft>
                <a:spcPts val="0"/>
              </a:spcAft>
              <a:defRPr/>
            </a:pPr>
            <a:r>
              <a:rPr lang="en-US" b="1" kern="0" dirty="0" err="1">
                <a:solidFill>
                  <a:prstClr val="black"/>
                </a:solidFill>
                <a:latin typeface="Calibri"/>
              </a:rPr>
              <a:t>Abstraktion</a:t>
            </a:r>
            <a:r>
              <a:rPr lang="en-US" b="1" kern="0" dirty="0">
                <a:solidFill>
                  <a:prstClr val="black"/>
                </a:solidFill>
                <a:latin typeface="Calibri"/>
              </a:rPr>
              <a:t>/</a:t>
            </a:r>
            <a:r>
              <a:rPr lang="en-US" b="1" kern="0" dirty="0" err="1">
                <a:solidFill>
                  <a:prstClr val="black"/>
                </a:solidFill>
                <a:latin typeface="Calibri"/>
              </a:rPr>
              <a:t>Abbildung</a:t>
            </a:r>
            <a:endParaRPr lang="en-US" b="1" kern="0" dirty="0">
              <a:solidFill>
                <a:prstClr val="black"/>
              </a:solidFill>
              <a:latin typeface="Calibri"/>
            </a:endParaRPr>
          </a:p>
        </p:txBody>
      </p:sp>
      <p:sp>
        <p:nvSpPr>
          <p:cNvPr id="11" name="Rectangle 6"/>
          <p:cNvSpPr/>
          <p:nvPr/>
        </p:nvSpPr>
        <p:spPr>
          <a:xfrm>
            <a:off x="5617742" y="3534034"/>
            <a:ext cx="3240000" cy="2364258"/>
          </a:xfrm>
          <a:prstGeom prst="rect">
            <a:avLst/>
          </a:prstGeom>
          <a:solidFill>
            <a:schemeClr val="bg1">
              <a:lumMod val="85000"/>
            </a:schemeClr>
          </a:solidFill>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Modell</a:t>
            </a:r>
            <a:endParaRPr lang="en-US" sz="3500" kern="0" dirty="0">
              <a:solidFill>
                <a:schemeClr val="tx1"/>
              </a:solidFill>
              <a:latin typeface="+mj-lt"/>
            </a:endParaRPr>
          </a:p>
        </p:txBody>
      </p:sp>
      <p:sp>
        <p:nvSpPr>
          <p:cNvPr id="14" name="Oval Callout 13"/>
          <p:cNvSpPr/>
          <p:nvPr/>
        </p:nvSpPr>
        <p:spPr>
          <a:xfrm>
            <a:off x="6264324" y="1207094"/>
            <a:ext cx="2402005" cy="1270103"/>
          </a:xfrm>
          <a:prstGeom prst="wedgeEllipseCallout">
            <a:avLst>
              <a:gd name="adj1" fmla="val -35416"/>
              <a:gd name="adj2" fmla="val 70664"/>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de-DE" sz="1600" dirty="0"/>
              <a:t>Die </a:t>
            </a:r>
            <a:r>
              <a:rPr lang="de-DE" sz="1600" b="1" dirty="0"/>
              <a:t>Zielgranularität</a:t>
            </a:r>
            <a:br>
              <a:rPr lang="de-DE" sz="1600" dirty="0"/>
            </a:br>
            <a:r>
              <a:rPr lang="de-DE" sz="1600" dirty="0"/>
              <a:t>des Modells hängt</a:t>
            </a:r>
            <a:br>
              <a:rPr lang="de-DE" sz="1600" dirty="0"/>
            </a:br>
            <a:r>
              <a:rPr lang="de-DE" sz="1600" dirty="0"/>
              <a:t>vom Zweck ab</a:t>
            </a:r>
          </a:p>
        </p:txBody>
      </p:sp>
    </p:spTree>
    <p:extLst>
      <p:ext uri="{BB962C8B-B14F-4D97-AF65-F5344CB8AC3E}">
        <p14:creationId xmlns:p14="http://schemas.microsoft.com/office/powerpoint/2010/main" val="251366098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1" grpId="0"/>
      <p:bldP spid="9" grpId="0" animBg="1"/>
      <p:bldP spid="10"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Wozu</a:t>
            </a:r>
            <a:r>
              <a:rPr lang="en-US" dirty="0"/>
              <a:t> </a:t>
            </a:r>
            <a:r>
              <a:rPr lang="en-US" dirty="0" err="1"/>
              <a:t>Modellierung</a:t>
            </a:r>
            <a:endParaRPr lang="en-US"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8</a:t>
            </a:fld>
            <a:endParaRPr lang="de-DE">
              <a:solidFill>
                <a:prstClr val="white"/>
              </a:solidFill>
            </a:endParaRPr>
          </a:p>
        </p:txBody>
      </p:sp>
      <p:sp>
        <p:nvSpPr>
          <p:cNvPr id="5" name="Rounded Rectangle 4"/>
          <p:cNvSpPr/>
          <p:nvPr/>
        </p:nvSpPr>
        <p:spPr>
          <a:xfrm>
            <a:off x="1419367" y="1555845"/>
            <a:ext cx="6209732" cy="1228298"/>
          </a:xfrm>
          <a:prstGeom prst="roundRect">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ctr"/>
            <a:r>
              <a:rPr lang="en-US" sz="3200" dirty="0" err="1"/>
              <a:t>Ein</a:t>
            </a:r>
            <a:r>
              <a:rPr lang="en-US" sz="3200" dirty="0"/>
              <a:t> </a:t>
            </a:r>
            <a:r>
              <a:rPr lang="en-US" sz="3200" dirty="0" err="1"/>
              <a:t>Modell</a:t>
            </a:r>
            <a:r>
              <a:rPr lang="en-US" sz="3200" dirty="0"/>
              <a:t> </a:t>
            </a:r>
            <a:r>
              <a:rPr lang="en-US" sz="3200" dirty="0" err="1"/>
              <a:t>braucht</a:t>
            </a:r>
            <a:r>
              <a:rPr lang="en-US" sz="3200" dirty="0"/>
              <a:t> </a:t>
            </a:r>
            <a:r>
              <a:rPr lang="en-US" sz="3200" b="1" u="sng" dirty="0" err="1"/>
              <a:t>einen</a:t>
            </a:r>
            <a:r>
              <a:rPr lang="en-US" sz="3200" b="1" u="sng" dirty="0"/>
              <a:t> </a:t>
            </a:r>
            <a:r>
              <a:rPr lang="en-US" sz="3200" b="1" u="sng" dirty="0" err="1"/>
              <a:t>Zweck</a:t>
            </a:r>
            <a:r>
              <a:rPr lang="en-US" sz="3200" dirty="0"/>
              <a:t>!</a:t>
            </a:r>
          </a:p>
        </p:txBody>
      </p:sp>
      <p:pic>
        <p:nvPicPr>
          <p:cNvPr id="6" name="Picture 5" descr="Capture.PNG"/>
          <p:cNvPicPr>
            <a:picLocks noChangeAspect="1"/>
          </p:cNvPicPr>
          <p:nvPr/>
        </p:nvPicPr>
        <p:blipFill>
          <a:blip r:embed="rId2"/>
          <a:stretch>
            <a:fillRect/>
          </a:stretch>
        </p:blipFill>
        <p:spPr>
          <a:xfrm>
            <a:off x="7022719" y="4838687"/>
            <a:ext cx="561952" cy="1411649"/>
          </a:xfrm>
          <a:prstGeom prst="rect">
            <a:avLst/>
          </a:prstGeom>
        </p:spPr>
      </p:pic>
      <p:sp>
        <p:nvSpPr>
          <p:cNvPr id="7" name="Cloud Callout 6"/>
          <p:cNvSpPr/>
          <p:nvPr/>
        </p:nvSpPr>
        <p:spPr>
          <a:xfrm>
            <a:off x="2320119" y="2947916"/>
            <a:ext cx="4544705" cy="1965278"/>
          </a:xfrm>
          <a:prstGeom prst="cloudCallout">
            <a:avLst>
              <a:gd name="adj1" fmla="val 55222"/>
              <a:gd name="adj2" fmla="val 49361"/>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r>
              <a:rPr lang="en-US" sz="2000" dirty="0" err="1"/>
              <a:t>Ich</a:t>
            </a:r>
            <a:r>
              <a:rPr lang="en-US" sz="2000" dirty="0"/>
              <a:t> </a:t>
            </a:r>
            <a:r>
              <a:rPr lang="en-US" sz="2000" dirty="0" err="1"/>
              <a:t>brauche</a:t>
            </a:r>
            <a:r>
              <a:rPr lang="en-US" sz="2000" dirty="0"/>
              <a:t> das </a:t>
            </a:r>
            <a:r>
              <a:rPr lang="en-US" sz="2000" dirty="0" err="1"/>
              <a:t>Modell</a:t>
            </a:r>
            <a:r>
              <a:rPr lang="en-US" sz="2000" dirty="0"/>
              <a:t>, </a:t>
            </a:r>
            <a:br>
              <a:rPr lang="en-US" sz="2000" dirty="0"/>
            </a:br>
            <a:r>
              <a:rPr lang="en-US" sz="2000" dirty="0"/>
              <a:t>um…..</a:t>
            </a:r>
            <a:r>
              <a:rPr lang="en-US" sz="2000" dirty="0" err="1"/>
              <a:t>zu</a:t>
            </a:r>
            <a:r>
              <a:rPr lang="en-US" sz="2000" dirty="0"/>
              <a:t>….</a:t>
            </a:r>
          </a:p>
        </p:txBody>
      </p:sp>
    </p:spTree>
    <p:extLst>
      <p:ext uri="{BB962C8B-B14F-4D97-AF65-F5344CB8AC3E}">
        <p14:creationId xmlns:p14="http://schemas.microsoft.com/office/powerpoint/2010/main" val="3010505049"/>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 aus unterschiedlicher Sicht</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9</a:t>
            </a:fld>
            <a:endParaRPr lang="de-DE">
              <a:solidFill>
                <a:prstClr val="black"/>
              </a:solidFill>
            </a:endParaRPr>
          </a:p>
        </p:txBody>
      </p:sp>
      <p:sp>
        <p:nvSpPr>
          <p:cNvPr id="6" name="Textfeld 5"/>
          <p:cNvSpPr txBox="1"/>
          <p:nvPr/>
        </p:nvSpPr>
        <p:spPr>
          <a:xfrm>
            <a:off x="7611747" y="3797745"/>
            <a:ext cx="889987" cy="338554"/>
          </a:xfrm>
          <a:prstGeom prst="rect">
            <a:avLst/>
          </a:prstGeom>
          <a:noFill/>
        </p:spPr>
        <p:txBody>
          <a:bodyPr wrap="none" rtlCol="0">
            <a:spAutoFit/>
          </a:bodyPr>
          <a:lstStyle/>
          <a:p>
            <a:pPr algn="l">
              <a:spcBef>
                <a:spcPts val="0"/>
              </a:spcBef>
            </a:pPr>
            <a:r>
              <a:rPr lang="de-DE" sz="1600" dirty="0">
                <a:solidFill>
                  <a:schemeClr val="tx1"/>
                </a:solidFill>
                <a:latin typeface="+mn-lt"/>
              </a:rPr>
              <a:t>Kunden</a:t>
            </a:r>
          </a:p>
        </p:txBody>
      </p:sp>
      <p:sp>
        <p:nvSpPr>
          <p:cNvPr id="7" name="Textfeld 6"/>
          <p:cNvSpPr txBox="1"/>
          <p:nvPr/>
        </p:nvSpPr>
        <p:spPr>
          <a:xfrm>
            <a:off x="1136576" y="1647873"/>
            <a:ext cx="1438214" cy="338554"/>
          </a:xfrm>
          <a:prstGeom prst="rect">
            <a:avLst/>
          </a:prstGeom>
          <a:noFill/>
        </p:spPr>
        <p:txBody>
          <a:bodyPr wrap="none" rtlCol="0">
            <a:spAutoFit/>
          </a:bodyPr>
          <a:lstStyle/>
          <a:p>
            <a:pPr algn="l">
              <a:spcBef>
                <a:spcPts val="0"/>
              </a:spcBef>
            </a:pPr>
            <a:r>
              <a:rPr lang="de-DE" sz="1600" dirty="0">
                <a:solidFill>
                  <a:schemeClr val="tx1"/>
                </a:solidFill>
                <a:latin typeface="+mn-lt"/>
              </a:rPr>
              <a:t>intern Schunk</a:t>
            </a:r>
          </a:p>
        </p:txBody>
      </p:sp>
      <p:sp>
        <p:nvSpPr>
          <p:cNvPr id="13" name="Textfeld 12"/>
          <p:cNvSpPr txBox="1"/>
          <p:nvPr/>
        </p:nvSpPr>
        <p:spPr>
          <a:xfrm>
            <a:off x="7433321" y="1787709"/>
            <a:ext cx="1210588" cy="338554"/>
          </a:xfrm>
          <a:prstGeom prst="rect">
            <a:avLst/>
          </a:prstGeom>
          <a:noFill/>
        </p:spPr>
        <p:txBody>
          <a:bodyPr wrap="none" rtlCol="0">
            <a:spAutoFit/>
          </a:bodyPr>
          <a:lstStyle/>
          <a:p>
            <a:pPr algn="l">
              <a:spcBef>
                <a:spcPts val="0"/>
              </a:spcBef>
            </a:pPr>
            <a:r>
              <a:rPr lang="de-DE" sz="1600" dirty="0">
                <a:solidFill>
                  <a:schemeClr val="tx1"/>
                </a:solidFill>
                <a:latin typeface="+mn-lt"/>
              </a:rPr>
              <a:t>Lieferanten</a:t>
            </a:r>
          </a:p>
        </p:txBody>
      </p:sp>
      <p:pic>
        <p:nvPicPr>
          <p:cNvPr id="24" name="Picture 23" descr="Logo_Schunk.svg.png"/>
          <p:cNvPicPr>
            <a:picLocks noChangeAspect="1"/>
          </p:cNvPicPr>
          <p:nvPr/>
        </p:nvPicPr>
        <p:blipFill>
          <a:blip r:embed="rId3"/>
          <a:stretch>
            <a:fillRect/>
          </a:stretch>
        </p:blipFill>
        <p:spPr>
          <a:xfrm>
            <a:off x="996778" y="1985319"/>
            <a:ext cx="1756679" cy="625817"/>
          </a:xfrm>
          <a:prstGeom prst="rect">
            <a:avLst/>
          </a:prstGeom>
        </p:spPr>
      </p:pic>
      <p:sp>
        <p:nvSpPr>
          <p:cNvPr id="25" name="Left-Right Arrow 24"/>
          <p:cNvSpPr/>
          <p:nvPr/>
        </p:nvSpPr>
        <p:spPr>
          <a:xfrm>
            <a:off x="3361038" y="2100650"/>
            <a:ext cx="393768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6" name="Left-Right Arrow 25"/>
          <p:cNvSpPr/>
          <p:nvPr/>
        </p:nvSpPr>
        <p:spPr>
          <a:xfrm rot="1554745">
            <a:off x="2950162" y="3483251"/>
            <a:ext cx="450343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8" name="Textfeld 6"/>
          <p:cNvSpPr txBox="1"/>
          <p:nvPr/>
        </p:nvSpPr>
        <p:spPr>
          <a:xfrm>
            <a:off x="321276" y="4001799"/>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F&amp;E</a:t>
            </a:r>
            <a:br>
              <a:rPr lang="de-DE" sz="1600" dirty="0">
                <a:solidFill>
                  <a:schemeClr val="tx1"/>
                </a:solidFill>
                <a:latin typeface="+mn-lt"/>
              </a:rPr>
            </a:br>
            <a:r>
              <a:rPr lang="de-DE" sz="1600" dirty="0">
                <a:solidFill>
                  <a:schemeClr val="tx1"/>
                </a:solidFill>
                <a:latin typeface="+mn-lt"/>
              </a:rPr>
              <a:t>Abteilung</a:t>
            </a:r>
          </a:p>
        </p:txBody>
      </p:sp>
      <p:sp>
        <p:nvSpPr>
          <p:cNvPr id="29" name="Textfeld 6"/>
          <p:cNvSpPr txBox="1"/>
          <p:nvPr/>
        </p:nvSpPr>
        <p:spPr>
          <a:xfrm>
            <a:off x="2372498" y="4001802"/>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Vertrieb</a:t>
            </a:r>
            <a:br>
              <a:rPr lang="de-DE" sz="1600" dirty="0">
                <a:solidFill>
                  <a:schemeClr val="tx1"/>
                </a:solidFill>
                <a:latin typeface="+mn-lt"/>
              </a:rPr>
            </a:br>
            <a:r>
              <a:rPr lang="de-DE" sz="1600" dirty="0">
                <a:solidFill>
                  <a:schemeClr val="tx1"/>
                </a:solidFill>
                <a:latin typeface="+mn-lt"/>
              </a:rPr>
              <a:t>Abteilung</a:t>
            </a:r>
          </a:p>
        </p:txBody>
      </p:sp>
      <p:sp>
        <p:nvSpPr>
          <p:cNvPr id="31" name="Left-Right Arrow 30"/>
          <p:cNvSpPr/>
          <p:nvPr/>
        </p:nvSpPr>
        <p:spPr>
          <a:xfrm>
            <a:off x="1400433" y="4102446"/>
            <a:ext cx="906162"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cxnSp>
        <p:nvCxnSpPr>
          <p:cNvPr id="45" name="Straight Connector 44"/>
          <p:cNvCxnSpPr>
            <a:stCxn id="24" idx="2"/>
            <a:endCxn id="29" idx="0"/>
          </p:cNvCxnSpPr>
          <p:nvPr/>
        </p:nvCxnSpPr>
        <p:spPr bwMode="auto">
          <a:xfrm rot="16200000" flipH="1">
            <a:off x="1687841" y="2798413"/>
            <a:ext cx="1390666" cy="1016112"/>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cxnSp>
        <p:nvCxnSpPr>
          <p:cNvPr id="49" name="Straight Connector 48"/>
          <p:cNvCxnSpPr>
            <a:stCxn id="24" idx="2"/>
            <a:endCxn id="28" idx="0"/>
          </p:cNvCxnSpPr>
          <p:nvPr/>
        </p:nvCxnSpPr>
        <p:spPr bwMode="auto">
          <a:xfrm rot="5400000">
            <a:off x="662232" y="2788912"/>
            <a:ext cx="1390663" cy="1035110"/>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pic>
        <p:nvPicPr>
          <p:cNvPr id="23" name="Picture 22" descr="Capture.PNG"/>
          <p:cNvPicPr>
            <a:picLocks noChangeAspect="1"/>
          </p:cNvPicPr>
          <p:nvPr/>
        </p:nvPicPr>
        <p:blipFill>
          <a:blip r:embed="rId4"/>
          <a:stretch>
            <a:fillRect/>
          </a:stretch>
        </p:blipFill>
        <p:spPr>
          <a:xfrm>
            <a:off x="7677812" y="2150077"/>
            <a:ext cx="561952" cy="1411649"/>
          </a:xfrm>
          <a:prstGeom prst="rect">
            <a:avLst/>
          </a:prstGeom>
        </p:spPr>
      </p:pic>
      <p:pic>
        <p:nvPicPr>
          <p:cNvPr id="30" name="Picture 29" descr="Capture.PNG"/>
          <p:cNvPicPr>
            <a:picLocks noChangeAspect="1"/>
          </p:cNvPicPr>
          <p:nvPr/>
        </p:nvPicPr>
        <p:blipFill>
          <a:blip r:embed="rId4"/>
          <a:stretch>
            <a:fillRect/>
          </a:stretch>
        </p:blipFill>
        <p:spPr>
          <a:xfrm>
            <a:off x="7611910" y="4226012"/>
            <a:ext cx="561952" cy="1411649"/>
          </a:xfrm>
          <a:prstGeom prst="rect">
            <a:avLst/>
          </a:prstGeom>
        </p:spPr>
      </p:pic>
      <p:cxnSp>
        <p:nvCxnSpPr>
          <p:cNvPr id="33" name="Straight Connector 32"/>
          <p:cNvCxnSpPr>
            <a:stCxn id="31" idx="5"/>
          </p:cNvCxnSpPr>
          <p:nvPr/>
        </p:nvCxnSpPr>
        <p:spPr bwMode="auto">
          <a:xfrm flipH="1">
            <a:off x="1850982" y="4423722"/>
            <a:ext cx="2532" cy="41189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6" name="Straight Connector 35"/>
          <p:cNvCxnSpPr/>
          <p:nvPr/>
        </p:nvCxnSpPr>
        <p:spPr bwMode="auto">
          <a:xfrm>
            <a:off x="3270422" y="4580240"/>
            <a:ext cx="1326292" cy="59312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8" name="Straight Connector 37"/>
          <p:cNvCxnSpPr/>
          <p:nvPr/>
        </p:nvCxnSpPr>
        <p:spPr bwMode="auto">
          <a:xfrm flipV="1">
            <a:off x="5642919" y="4992130"/>
            <a:ext cx="1606378" cy="296564"/>
          </a:xfrm>
          <a:prstGeom prst="line">
            <a:avLst/>
          </a:prstGeom>
          <a:solidFill>
            <a:srgbClr val="6699FF"/>
          </a:solidFill>
          <a:ln w="9525" cap="flat" cmpd="sng" algn="ctr">
            <a:solidFill>
              <a:schemeClr val="tx1"/>
            </a:solidFill>
            <a:prstDash val="sysDot"/>
            <a:round/>
            <a:headEnd type="none" w="med" len="med"/>
            <a:tailEnd type="none" w="med" len="med"/>
          </a:ln>
          <a:effectLst/>
        </p:spPr>
      </p:cxnSp>
      <p:sp>
        <p:nvSpPr>
          <p:cNvPr id="40" name="Textfeld 12"/>
          <p:cNvSpPr txBox="1"/>
          <p:nvPr/>
        </p:nvSpPr>
        <p:spPr>
          <a:xfrm>
            <a:off x="4960286" y="779864"/>
            <a:ext cx="4279250" cy="400110"/>
          </a:xfrm>
          <a:prstGeom prst="rect">
            <a:avLst/>
          </a:prstGeom>
          <a:noFill/>
        </p:spPr>
        <p:txBody>
          <a:bodyPr wrap="square" rtlCol="0">
            <a:spAutoFit/>
          </a:bodyPr>
          <a:lstStyle/>
          <a:p>
            <a:pPr>
              <a:spcBef>
                <a:spcPts val="0"/>
              </a:spcBef>
            </a:pPr>
            <a:r>
              <a:rPr lang="de-DE" sz="1000" dirty="0">
                <a:solidFill>
                  <a:schemeClr val="tx1"/>
                </a:solidFill>
                <a:latin typeface="+mn-lt"/>
              </a:rPr>
              <a:t>Quelle: https://www.retit.de/software-performance-in-devops-teil-2-die-dev-perspektive/ </a:t>
            </a:r>
          </a:p>
        </p:txBody>
      </p:sp>
      <p:pic>
        <p:nvPicPr>
          <p:cNvPr id="1028" name="Picture 4"/>
          <p:cNvPicPr>
            <a:picLocks noChangeAspect="1" noChangeArrowheads="1"/>
          </p:cNvPicPr>
          <p:nvPr/>
        </p:nvPicPr>
        <p:blipFill>
          <a:blip r:embed="rId5"/>
          <a:srcRect/>
          <a:stretch>
            <a:fillRect/>
          </a:stretch>
        </p:blipFill>
        <p:spPr bwMode="auto">
          <a:xfrm>
            <a:off x="4986145" y="1768979"/>
            <a:ext cx="1006667" cy="977647"/>
          </a:xfrm>
          <a:prstGeom prst="rect">
            <a:avLst/>
          </a:prstGeom>
          <a:noFill/>
          <a:ln w="9525">
            <a:noFill/>
            <a:miter lim="800000"/>
            <a:headEnd/>
            <a:tailEnd/>
          </a:ln>
          <a:effectLst/>
        </p:spPr>
      </p:pic>
      <p:pic>
        <p:nvPicPr>
          <p:cNvPr id="32" name="Picture 4"/>
          <p:cNvPicPr>
            <a:picLocks noChangeAspect="1" noChangeArrowheads="1"/>
          </p:cNvPicPr>
          <p:nvPr/>
        </p:nvPicPr>
        <p:blipFill>
          <a:blip r:embed="rId5"/>
          <a:srcRect/>
          <a:stretch>
            <a:fillRect/>
          </a:stretch>
        </p:blipFill>
        <p:spPr bwMode="auto">
          <a:xfrm>
            <a:off x="4815229" y="3136306"/>
            <a:ext cx="1006667" cy="977647"/>
          </a:xfrm>
          <a:prstGeom prst="rect">
            <a:avLst/>
          </a:prstGeom>
          <a:noFill/>
          <a:ln w="9525">
            <a:noFill/>
            <a:miter lim="800000"/>
            <a:headEnd/>
            <a:tailEnd/>
          </a:ln>
          <a:effectLst/>
        </p:spPr>
      </p:pic>
      <p:pic>
        <p:nvPicPr>
          <p:cNvPr id="34" name="Picture 4"/>
          <p:cNvPicPr>
            <a:picLocks noChangeAspect="1" noChangeArrowheads="1"/>
          </p:cNvPicPr>
          <p:nvPr/>
        </p:nvPicPr>
        <p:blipFill>
          <a:blip r:embed="rId5"/>
          <a:srcRect/>
          <a:stretch>
            <a:fillRect/>
          </a:stretch>
        </p:blipFill>
        <p:spPr bwMode="auto">
          <a:xfrm>
            <a:off x="4610130" y="4828373"/>
            <a:ext cx="1006667" cy="977647"/>
          </a:xfrm>
          <a:prstGeom prst="rect">
            <a:avLst/>
          </a:prstGeom>
          <a:noFill/>
          <a:ln w="9525">
            <a:noFill/>
            <a:miter lim="800000"/>
            <a:headEnd/>
            <a:tailEnd/>
          </a:ln>
          <a:effectLst/>
        </p:spPr>
      </p:pic>
      <p:pic>
        <p:nvPicPr>
          <p:cNvPr id="35" name="Picture 4"/>
          <p:cNvPicPr>
            <a:picLocks noChangeAspect="1" noChangeArrowheads="1"/>
          </p:cNvPicPr>
          <p:nvPr/>
        </p:nvPicPr>
        <p:blipFill>
          <a:blip r:embed="rId5"/>
          <a:srcRect/>
          <a:stretch>
            <a:fillRect/>
          </a:stretch>
        </p:blipFill>
        <p:spPr bwMode="auto">
          <a:xfrm>
            <a:off x="1345637" y="4819828"/>
            <a:ext cx="1006667" cy="977647"/>
          </a:xfrm>
          <a:prstGeom prst="rect">
            <a:avLst/>
          </a:prstGeom>
          <a:noFill/>
          <a:ln w="9525">
            <a:noFill/>
            <a:miter lim="800000"/>
            <a:headEnd/>
            <a:tailEnd/>
          </a:ln>
          <a:effectLst/>
        </p:spPr>
      </p:pic>
      <p:sp>
        <p:nvSpPr>
          <p:cNvPr id="27" name="Rectangle 40"/>
          <p:cNvSpPr/>
          <p:nvPr/>
        </p:nvSpPr>
        <p:spPr>
          <a:xfrm>
            <a:off x="4553992" y="1114348"/>
            <a:ext cx="1868406" cy="461665"/>
          </a:xfrm>
          <a:prstGeom prst="rect">
            <a:avLst/>
          </a:prstGeom>
          <a:noFill/>
        </p:spPr>
        <p:txBody>
          <a:bodyPr wrap="square">
            <a:spAutoFit/>
          </a:bodyPr>
          <a:lstStyle/>
          <a:p>
            <a:pPr>
              <a:spcBef>
                <a:spcPts val="0"/>
              </a:spcBef>
            </a:pPr>
            <a:r>
              <a:rPr lang="de-DE" sz="2400" b="1" dirty="0">
                <a:solidFill>
                  <a:prstClr val="black"/>
                </a:solidFill>
              </a:rPr>
              <a:t>Extern</a:t>
            </a:r>
          </a:p>
        </p:txBody>
      </p:sp>
      <p:sp>
        <p:nvSpPr>
          <p:cNvPr id="37" name="Rectangle 39"/>
          <p:cNvSpPr/>
          <p:nvPr/>
        </p:nvSpPr>
        <p:spPr>
          <a:xfrm>
            <a:off x="3045929" y="1130259"/>
            <a:ext cx="1275515" cy="461665"/>
          </a:xfrm>
          <a:prstGeom prst="rect">
            <a:avLst/>
          </a:prstGeom>
          <a:solidFill>
            <a:schemeClr val="bg1">
              <a:alpha val="55000"/>
            </a:schemeClr>
          </a:solidFill>
        </p:spPr>
        <p:txBody>
          <a:bodyPr wrap="none">
            <a:spAutoFit/>
          </a:bodyPr>
          <a:lstStyle/>
          <a:p>
            <a:pPr algn="r"/>
            <a:r>
              <a:rPr lang="de-DE" sz="2400" b="1" dirty="0">
                <a:solidFill>
                  <a:prstClr val="black"/>
                </a:solidFill>
              </a:rPr>
              <a:t>Intern Schunk</a:t>
            </a:r>
          </a:p>
        </p:txBody>
      </p:sp>
      <p:cxnSp>
        <p:nvCxnSpPr>
          <p:cNvPr id="39" name="Straight Connector 9"/>
          <p:cNvCxnSpPr/>
          <p:nvPr/>
        </p:nvCxnSpPr>
        <p:spPr bwMode="auto">
          <a:xfrm rot="16200000">
            <a:off x="1893001" y="3697436"/>
            <a:ext cx="5019893" cy="0"/>
          </a:xfrm>
          <a:prstGeom prst="line">
            <a:avLst/>
          </a:prstGeom>
          <a:solidFill>
            <a:srgbClr val="6699FF"/>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9885402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wipe(down)">
                                      <p:cBhvr>
                                        <p:cTn id="49" dur="500"/>
                                        <p:tgtEl>
                                          <p:spTgt spid="1028"/>
                                        </p:tgtEl>
                                      </p:cBhvr>
                                    </p:animEffect>
                                  </p:childTnLst>
                                </p:cTn>
                              </p:par>
                              <p:par>
                                <p:cTn id="50" presetID="2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5" grpId="0" animBg="1"/>
      <p:bldP spid="26"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2294</Words>
  <Application>Microsoft Office PowerPoint</Application>
  <PresentationFormat>Bildschirmpräsentation (4:3)</PresentationFormat>
  <Paragraphs>369</Paragraphs>
  <Slides>55</Slides>
  <Notes>5</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55</vt:i4>
      </vt:variant>
    </vt:vector>
  </HeadingPairs>
  <TitlesOfParts>
    <vt:vector size="64" baseType="lpstr">
      <vt:lpstr>ＭＳ Ｐゴシック</vt:lpstr>
      <vt:lpstr>Arial</vt:lpstr>
      <vt:lpstr>Calibri</vt:lpstr>
      <vt:lpstr>Geneva</vt:lpstr>
      <vt:lpstr>Times New Roman</vt:lpstr>
      <vt:lpstr>Wingdings</vt:lpstr>
      <vt:lpstr>ヒラギノ角ゴ Pro W3</vt:lpstr>
      <vt:lpstr>Steinbeis</vt:lpstr>
      <vt:lpstr>1_Siemens 2013 – 16:9</vt:lpstr>
      <vt:lpstr>Licht ins Dunkle - Simulationsfähige Produktdaten für Industrie 4.0 </vt:lpstr>
      <vt:lpstr>Simulationsfähige Produktdaten</vt:lpstr>
      <vt:lpstr>Inhaltsverzeichnis</vt:lpstr>
      <vt:lpstr>1. Einleitung – Motivation &amp;     Projektziele</vt:lpstr>
      <vt:lpstr>Motivation und Projektziele</vt:lpstr>
      <vt:lpstr>2. Grundlegendes über      Modellierung</vt:lpstr>
      <vt:lpstr>Modellieren bedeutet abstrahieren</vt:lpstr>
      <vt:lpstr>Wozu Modellierung</vt:lpstr>
      <vt:lpstr>Modelle aus unterschiedlicher Sicht</vt:lpstr>
      <vt:lpstr>Modelle in einem beispielhaften Produktentstehungsprozess</vt:lpstr>
      <vt:lpstr>3. Anwendungsfälle und      Anforderungsspezifikation      der Modelle</vt:lpstr>
      <vt:lpstr>Anwendungsfälle und Spezifikationen für simulationsfähige Produktdaten (1)</vt:lpstr>
      <vt:lpstr>Anwendungsfälle und Spezifikationen für simulationsfähige Produktdaten (2)</vt:lpstr>
      <vt:lpstr>4. Vorgehensweise der      Kinematisierung mit MCD</vt:lpstr>
      <vt:lpstr>Vorgehensweise ohne Template</vt:lpstr>
      <vt:lpstr>Schritt 1</vt:lpstr>
      <vt:lpstr>Schritt 2</vt:lpstr>
      <vt:lpstr>Schritt 3</vt:lpstr>
      <vt:lpstr>Schritt 4</vt:lpstr>
      <vt:lpstr>Schritt 5</vt:lpstr>
      <vt:lpstr>Schritt 6</vt:lpstr>
      <vt:lpstr>Schritt 7</vt:lpstr>
      <vt:lpstr>Vorgehensweise mit Template</vt:lpstr>
      <vt:lpstr>Beispielhaftes MCD Template von ELP</vt:lpstr>
      <vt:lpstr>Verknüpfung zw. Teilen und Starrkörpern</vt:lpstr>
      <vt:lpstr>Ersetzen des Teils</vt:lpstr>
      <vt:lpstr>Kinematisiertes Teil</vt:lpstr>
      <vt:lpstr>Beispielhafte Kinematisierung des linearen Antriebs ELP</vt:lpstr>
      <vt:lpstr>Unterteilung der Teile</vt:lpstr>
      <vt:lpstr>Zusammenfügen der Teile</vt:lpstr>
      <vt:lpstr>Erstellung eines neuen Modells aus Template</vt:lpstr>
      <vt:lpstr>Ersetzen des Teils mit dem zusammengefügten Teil</vt:lpstr>
      <vt:lpstr>Kinematisiertes Teil</vt:lpstr>
      <vt:lpstr>Konzept für die Einstellung der Begrenzung</vt:lpstr>
      <vt:lpstr>Konzept der Einstellung der Begrenzung</vt:lpstr>
      <vt:lpstr>Verfahren zur Begrenzung</vt:lpstr>
      <vt:lpstr>Verfahren zur Begrenzung</vt:lpstr>
      <vt:lpstr>Vorgehensweise zur Modellierung von Begrenzung</vt:lpstr>
      <vt:lpstr>Art der Begrenzung</vt:lpstr>
      <vt:lpstr>Use-Case Studie – Schunk ELP_100H120</vt:lpstr>
      <vt:lpstr>Exemplarische Modellierung der Begrenzung</vt:lpstr>
      <vt:lpstr>Erläuterung zur Folie 41</vt:lpstr>
      <vt:lpstr>5. Voreinstellung und wichtige      Physik-Elemente in MCD</vt:lpstr>
      <vt:lpstr>Voreinstellung MCD</vt:lpstr>
      <vt:lpstr>Wichtige Physik-Elemente</vt:lpstr>
      <vt:lpstr>Wichtige Physik-Elemente</vt:lpstr>
      <vt:lpstr>Wichtige Physik-Elemente</vt:lpstr>
      <vt:lpstr>Starrkörper</vt:lpstr>
      <vt:lpstr>Gelenke</vt:lpstr>
      <vt:lpstr>Aktuatoren &amp; Sensoren</vt:lpstr>
      <vt:lpstr>Operationen</vt:lpstr>
      <vt:lpstr>Verknüpfungen der Physik-Elemente</vt:lpstr>
      <vt:lpstr>6. Konzept der Bibliothek</vt:lpstr>
      <vt:lpstr>Import/Export in Teamcenter</vt:lpstr>
      <vt:lpstr>7. Konzept der Versorgung der     Bibliothek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STZ-RIM_LIM</dc:creator>
  <cp:lastModifiedBy>STZ-RIM_LIM</cp:lastModifiedBy>
  <cp:revision>204</cp:revision>
  <dcterms:created xsi:type="dcterms:W3CDTF">2016-07-27T09:15:45Z</dcterms:created>
  <dcterms:modified xsi:type="dcterms:W3CDTF">2016-08-26T11:37:03Z</dcterms:modified>
</cp:coreProperties>
</file>